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462" r:id="rId4"/>
    <p:sldId id="470" r:id="rId5"/>
    <p:sldId id="479" r:id="rId6"/>
    <p:sldId id="463" r:id="rId7"/>
    <p:sldId id="464" r:id="rId8"/>
    <p:sldId id="465" r:id="rId9"/>
    <p:sldId id="429" r:id="rId10"/>
    <p:sldId id="431" r:id="rId11"/>
    <p:sldId id="432" r:id="rId12"/>
    <p:sldId id="480" r:id="rId13"/>
    <p:sldId id="481" r:id="rId14"/>
    <p:sldId id="457" r:id="rId15"/>
    <p:sldId id="461" r:id="rId16"/>
    <p:sldId id="473" r:id="rId17"/>
    <p:sldId id="477" r:id="rId18"/>
    <p:sldId id="472" r:id="rId19"/>
    <p:sldId id="471" r:id="rId20"/>
    <p:sldId id="482" r:id="rId21"/>
    <p:sldId id="259" r:id="rId22"/>
    <p:sldId id="260" r:id="rId23"/>
    <p:sldId id="273" r:id="rId24"/>
    <p:sldId id="478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42F"/>
    <a:srgbClr val="FFFFFF"/>
    <a:srgbClr val="F26B28"/>
    <a:srgbClr val="FC6D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72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5C224F-D6F8-4528-B4CA-A71828F733F8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C3EF9D-7B53-48D4-A87C-CE7AB6B4E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373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0" name="Google Shape;800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1" name="Google Shape;801;p17:notes"/>
          <p:cNvSpPr txBox="1">
            <a:spLocks noGrp="1"/>
          </p:cNvSpPr>
          <p:nvPr>
            <p:ph type="sldNum" idx="12"/>
          </p:nvPr>
        </p:nvSpPr>
        <p:spPr>
          <a:xfrm>
            <a:off x="3884614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3721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3D996-04B2-43F7-A029-BB6342678606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B6230-3B24-4B8E-A11C-48A63178E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499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3D996-04B2-43F7-A029-BB6342678606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B6230-3B24-4B8E-A11C-48A63178E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475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3D996-04B2-43F7-A029-BB6342678606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B6230-3B24-4B8E-A11C-48A63178E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9813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act Info">
  <p:cSld name="1_Contact Info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 txBox="1">
            <a:spLocks noGrp="1"/>
          </p:cNvSpPr>
          <p:nvPr>
            <p:ph type="body" idx="1"/>
          </p:nvPr>
        </p:nvSpPr>
        <p:spPr>
          <a:xfrm rot="-5400000">
            <a:off x="7527667" y="1431666"/>
            <a:ext cx="27432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dt" idx="10"/>
          </p:nvPr>
        </p:nvSpPr>
        <p:spPr>
          <a:xfrm>
            <a:off x="152400" y="6520934"/>
            <a:ext cx="21336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sldNum" idx="12"/>
          </p:nvPr>
        </p:nvSpPr>
        <p:spPr>
          <a:xfrm>
            <a:off x="6858000" y="6520934"/>
            <a:ext cx="21336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subTitle" idx="2"/>
          </p:nvPr>
        </p:nvSpPr>
        <p:spPr>
          <a:xfrm>
            <a:off x="685800" y="4114800"/>
            <a:ext cx="3429000" cy="1600200"/>
          </a:xfrm>
          <a:prstGeom prst="rect">
            <a:avLst/>
          </a:prstGeom>
          <a:noFill/>
          <a:ln>
            <a:noFill/>
          </a:ln>
          <a:effectLst>
            <a:outerShdw blurRad="254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cxnSp>
        <p:nvCxnSpPr>
          <p:cNvPr id="58" name="Google Shape;58;p7"/>
          <p:cNvCxnSpPr/>
          <p:nvPr/>
        </p:nvCxnSpPr>
        <p:spPr>
          <a:xfrm>
            <a:off x="762000" y="3886200"/>
            <a:ext cx="32004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0000"/>
              </a:srgbClr>
            </a:outerShdw>
          </a:effectLst>
        </p:spPr>
      </p:cxnSp>
      <p:pic>
        <p:nvPicPr>
          <p:cNvPr id="59" name="Google Shape;59;p7" descr="Image result for vietnam exports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2400" y="152398"/>
            <a:ext cx="8794478" cy="4953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0" name="Google Shape;60;p7"/>
          <p:cNvPicPr preferRelativeResize="0"/>
          <p:nvPr/>
        </p:nvPicPr>
        <p:blipFill rotWithShape="1">
          <a:blip r:embed="rId3">
            <a:alphaModFix/>
          </a:blip>
          <a:srcRect t="396" b="395"/>
          <a:stretch/>
        </p:blipFill>
        <p:spPr>
          <a:xfrm>
            <a:off x="152400" y="5105399"/>
            <a:ext cx="2507615" cy="9677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72117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3D996-04B2-43F7-A029-BB6342678606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B6230-3B24-4B8E-A11C-48A63178E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586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3D996-04B2-43F7-A029-BB6342678606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B6230-3B24-4B8E-A11C-48A63178E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728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3D996-04B2-43F7-A029-BB6342678606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B6230-3B24-4B8E-A11C-48A63178E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855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3D996-04B2-43F7-A029-BB6342678606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B6230-3B24-4B8E-A11C-48A63178E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313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3D996-04B2-43F7-A029-BB6342678606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B6230-3B24-4B8E-A11C-48A63178E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546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3D996-04B2-43F7-A029-BB6342678606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B6230-3B24-4B8E-A11C-48A63178E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998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3D996-04B2-43F7-A029-BB6342678606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B6230-3B24-4B8E-A11C-48A63178E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286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3D996-04B2-43F7-A029-BB6342678606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B6230-3B24-4B8E-A11C-48A63178E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11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C3D996-04B2-43F7-A029-BB6342678606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B6230-3B24-4B8E-A11C-48A63178E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579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nterprise-development.org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hyperlink" Target="mailto:rashkin@linksme.org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ixnio.com/people/raising-her-hand-in-order-to-pose-a-question-this-asian-american-woman" TargetMode="External"/><Relationship Id="rId4" Type="http://schemas.openxmlformats.org/officeDocument/2006/relationships/image" Target="../media/image11.jp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bit.ly/LinkSME1" TargetMode="External"/><Relationship Id="rId3" Type="http://schemas.openxmlformats.org/officeDocument/2006/relationships/hyperlink" Target="mailto:thuynguyen@usaid.gov" TargetMode="External"/><Relationship Id="rId7" Type="http://schemas.openxmlformats.org/officeDocument/2006/relationships/hyperlink" Target="mailto:fweiand@linksme.or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hyperlink" Target="mailto:duonglien@linksme.org" TargetMode="External"/><Relationship Id="rId5" Type="http://schemas.openxmlformats.org/officeDocument/2006/relationships/hyperlink" Target="mailto:rashkin@linksme.org" TargetMode="External"/><Relationship Id="rId4" Type="http://schemas.openxmlformats.org/officeDocument/2006/relationships/hyperlink" Target="mailto:mtrueblood@usaid.gov" TargetMode="External"/><Relationship Id="rId9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hyperlink" Target="https://www.marketlinks.org/event/growing-small-and-medium-enterprises-what-work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495E9CE-AAF4-4860-A521-2BBB1C9139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168" y="992423"/>
            <a:ext cx="6572784" cy="5451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606E7C-82B5-4454-8A4E-1D8FD85A66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34680"/>
            <a:ext cx="9144000" cy="1232297"/>
          </a:xfrm>
          <a:prstGeom prst="rect">
            <a:avLst/>
          </a:prstGeom>
        </p:spPr>
      </p:pic>
      <p:sp>
        <p:nvSpPr>
          <p:cNvPr id="6" name="Subtitle 3">
            <a:extLst>
              <a:ext uri="{FF2B5EF4-FFF2-40B4-BE49-F238E27FC236}">
                <a16:creationId xmlns:a16="http://schemas.microsoft.com/office/drawing/2014/main" id="{0EC71651-EC4B-41DB-8564-5CB70A8F06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405723"/>
            <a:ext cx="9143999" cy="59650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tabLst>
                <a:tab pos="1201341" algn="l"/>
              </a:tabLst>
              <a:defRPr/>
            </a:pPr>
            <a:r>
              <a:rPr lang="en-US" dirty="0">
                <a:solidFill>
                  <a:srgbClr val="3D5567"/>
                </a:solidFill>
                <a:latin typeface="Arial"/>
              </a:rPr>
              <a:t>Growing Small and Medium Enterprises: What Works?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EB697A-50A1-4177-A16E-A224521E4721}"/>
              </a:ext>
            </a:extLst>
          </p:cNvPr>
          <p:cNvSpPr txBox="1"/>
          <p:nvPr/>
        </p:nvSpPr>
        <p:spPr>
          <a:xfrm>
            <a:off x="789144" y="4212449"/>
            <a:ext cx="694356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tabLst>
                <a:tab pos="1201341" algn="l"/>
              </a:tabLst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/>
              </a:rPr>
              <a:t>Speaker: Ron Ashkin, 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  <a:latin typeface="Arial"/>
              </a:rPr>
              <a:t>USAID LinkSME / IESC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Arial"/>
            </a:endParaRPr>
          </a:p>
          <a:p>
            <a:pPr>
              <a:lnSpc>
                <a:spcPct val="150000"/>
              </a:lnSpc>
              <a:tabLst>
                <a:tab pos="1201341" algn="l"/>
              </a:tabLst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/>
              </a:rPr>
              <a:t>Facilitator: Anastasia de Santos, 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  <a:latin typeface="Arial"/>
              </a:rPr>
              <a:t>USAID Trade &amp; Regulatory Reform Office</a:t>
            </a:r>
          </a:p>
          <a:p>
            <a:pPr>
              <a:lnSpc>
                <a:spcPct val="150000"/>
              </a:lnSpc>
              <a:tabLst>
                <a:tab pos="1201341" algn="l"/>
              </a:tabLst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/>
              </a:rPr>
              <a:t>MAY 14, 2019</a:t>
            </a:r>
          </a:p>
          <a:p>
            <a:endParaRPr lang="en-US" sz="160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A99DFBF-0CB6-44A4-84CA-46AE6D320CF4}"/>
              </a:ext>
            </a:extLst>
          </p:cNvPr>
          <p:cNvGrpSpPr/>
          <p:nvPr/>
        </p:nvGrpSpPr>
        <p:grpSpPr>
          <a:xfrm>
            <a:off x="-91360" y="6028331"/>
            <a:ext cx="8904526" cy="741932"/>
            <a:chOff x="-121813" y="5933152"/>
            <a:chExt cx="11872701" cy="989243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B0001EE-6A4A-4464-B58F-67E0691D4F1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1813" y="5933152"/>
              <a:ext cx="2543041" cy="989243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965107A-C8AC-43BF-B2B4-5273CA54AA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2912" y="6447712"/>
              <a:ext cx="2927976" cy="2428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61433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104" y="457200"/>
            <a:ext cx="7772400" cy="914400"/>
          </a:xfrm>
        </p:spPr>
        <p:txBody>
          <a:bodyPr>
            <a:normAutofit/>
          </a:bodyPr>
          <a:lstStyle/>
          <a:p>
            <a:pPr algn="ctr"/>
            <a:r>
              <a:rPr lang="en-AU" sz="3200" b="1" dirty="0">
                <a:solidFill>
                  <a:srgbClr val="3D5567"/>
                </a:solidFill>
                <a:latin typeface="Arial"/>
                <a:cs typeface="Arial"/>
              </a:rPr>
              <a:t>WE HAVE ALL SEEN THIS BEFORE</a:t>
            </a:r>
            <a:endParaRPr lang="en-US" sz="3200" b="1" dirty="0">
              <a:solidFill>
                <a:srgbClr val="3D5567"/>
              </a:solidFill>
              <a:latin typeface="Arial"/>
              <a:cs typeface="Arial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545336" y="1627526"/>
            <a:ext cx="7434071" cy="933208"/>
            <a:chOff x="1540412" y="3742147"/>
            <a:chExt cx="7219570" cy="308121"/>
          </a:xfrm>
        </p:grpSpPr>
        <p:sp>
          <p:nvSpPr>
            <p:cNvPr id="9" name="Rectangle 8"/>
            <p:cNvSpPr/>
            <p:nvPr/>
          </p:nvSpPr>
          <p:spPr>
            <a:xfrm>
              <a:off x="1540412" y="3745468"/>
              <a:ext cx="2213175" cy="304800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91286">
                <a:defRPr/>
              </a:pPr>
              <a:r>
                <a:rPr lang="en-US" sz="1361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Impact</a:t>
              </a:r>
              <a:endParaRPr lang="en-GB" sz="1361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952338" y="3742147"/>
              <a:ext cx="4807644" cy="1524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91286">
                <a:defRPr/>
              </a:pPr>
              <a:r>
                <a:rPr lang="en-US" sz="24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1,000 jobs were created</a:t>
              </a:r>
              <a:endParaRPr lang="en-GB" sz="24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545338" y="5506897"/>
            <a:ext cx="6702550" cy="923151"/>
            <a:chOff x="1235971" y="5574268"/>
            <a:chExt cx="6841228" cy="584913"/>
          </a:xfrm>
        </p:grpSpPr>
        <p:sp>
          <p:nvSpPr>
            <p:cNvPr id="12" name="Rectangle 11"/>
            <p:cNvSpPr/>
            <p:nvPr/>
          </p:nvSpPr>
          <p:spPr>
            <a:xfrm>
              <a:off x="1235971" y="5574268"/>
              <a:ext cx="2345428" cy="584913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91286">
                <a:defRPr/>
              </a:pPr>
              <a:r>
                <a:rPr lang="en-US" sz="1361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Input</a:t>
              </a:r>
              <a:endParaRPr lang="en-GB" sz="1361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962401" y="5625173"/>
              <a:ext cx="4114798" cy="5265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91286">
                <a:defRPr/>
              </a:pPr>
              <a:r>
                <a:rPr lang="en-US" sz="24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Our project trained 50 people</a:t>
              </a:r>
              <a:endParaRPr lang="en-GB" sz="24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Explosion: 8 Points 19"/>
          <p:cNvSpPr/>
          <p:nvPr/>
        </p:nvSpPr>
        <p:spPr>
          <a:xfrm>
            <a:off x="1307592" y="2600186"/>
            <a:ext cx="2654345" cy="2906711"/>
          </a:xfrm>
          <a:prstGeom prst="irregularSeal1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Miracle happens</a:t>
            </a:r>
            <a:endParaRPr lang="en-US" sz="24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458151" y="3429000"/>
            <a:ext cx="1661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 descr="My Kind Of Introduction: All you need to know about Tinkerbell - From ...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37" t="20838" r="3930" b="8712"/>
          <a:stretch/>
        </p:blipFill>
        <p:spPr>
          <a:xfrm>
            <a:off x="4028923" y="2600186"/>
            <a:ext cx="3485606" cy="2889513"/>
          </a:xfrm>
          <a:prstGeom prst="rect">
            <a:avLst/>
          </a:prstGeom>
          <a:solidFill>
            <a:srgbClr val="FDFDFF"/>
          </a:solidFill>
          <a:effectLst>
            <a:softEdge rad="63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31789C9-4EAB-44EC-B629-7CDCF739BA48}"/>
              </a:ext>
            </a:extLst>
          </p:cNvPr>
          <p:cNvSpPr txBox="1"/>
          <p:nvPr/>
        </p:nvSpPr>
        <p:spPr>
          <a:xfrm>
            <a:off x="7081284" y="6655981"/>
            <a:ext cx="203793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© 2017 Ronald E. Ashkin All Rights Reserved </a:t>
            </a:r>
          </a:p>
        </p:txBody>
      </p:sp>
    </p:spTree>
    <p:extLst>
      <p:ext uri="{BB962C8B-B14F-4D97-AF65-F5344CB8AC3E}">
        <p14:creationId xmlns:p14="http://schemas.microsoft.com/office/powerpoint/2010/main" val="25111546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1486760" y="2588821"/>
            <a:ext cx="6797706" cy="801919"/>
            <a:chOff x="1529860" y="4348921"/>
            <a:chExt cx="6219375" cy="539106"/>
          </a:xfrm>
        </p:grpSpPr>
        <p:sp>
          <p:nvSpPr>
            <p:cNvPr id="6" name="Rectangle 5"/>
            <p:cNvSpPr/>
            <p:nvPr/>
          </p:nvSpPr>
          <p:spPr>
            <a:xfrm>
              <a:off x="1529860" y="4348921"/>
              <a:ext cx="2509816" cy="461044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91286">
                <a:defRPr/>
              </a:pPr>
              <a:r>
                <a:rPr lang="en-US" sz="1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Outcome</a:t>
              </a:r>
              <a:endParaRPr lang="en-GB" sz="1361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467332" y="4391445"/>
              <a:ext cx="3281903" cy="496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91286">
                <a:defRPr/>
              </a:pPr>
              <a:r>
                <a:rPr lang="en-US" sz="14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Changes in business behavior appear in the marketplace based on this new capacity</a:t>
              </a:r>
              <a:endParaRPr lang="en-GB" sz="14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486760" y="1500794"/>
            <a:ext cx="7081168" cy="685801"/>
            <a:chOff x="1306723" y="3457513"/>
            <a:chExt cx="7023906" cy="461044"/>
          </a:xfrm>
        </p:grpSpPr>
        <p:sp>
          <p:nvSpPr>
            <p:cNvPr id="5" name="Rectangle 4"/>
            <p:cNvSpPr/>
            <p:nvPr/>
          </p:nvSpPr>
          <p:spPr>
            <a:xfrm>
              <a:off x="1306723" y="3457513"/>
              <a:ext cx="2721017" cy="461044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91286">
                <a:defRPr/>
              </a:pPr>
              <a:r>
                <a:rPr lang="en-US" sz="1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Impact</a:t>
              </a:r>
              <a:endParaRPr lang="en-GB" sz="1361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491383" y="3512161"/>
              <a:ext cx="3839246" cy="3517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691286">
                <a:defRPr/>
              </a:pPr>
              <a:r>
                <a:rPr lang="en-US" sz="14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Because of these changes, quantity and quality of SME-FF linkages increase</a:t>
              </a:r>
              <a:endParaRPr lang="en-GB" sz="14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6" name="Straight Connector 25"/>
          <p:cNvCxnSpPr>
            <a:cxnSpLocks/>
          </p:cNvCxnSpPr>
          <p:nvPr/>
        </p:nvCxnSpPr>
        <p:spPr>
          <a:xfrm flipV="1">
            <a:off x="484632" y="4571346"/>
            <a:ext cx="7659102" cy="28364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783" y="457200"/>
            <a:ext cx="8320737" cy="914400"/>
          </a:xfrm>
        </p:spPr>
        <p:txBody>
          <a:bodyPr>
            <a:noAutofit/>
          </a:bodyPr>
          <a:lstStyle/>
          <a:p>
            <a:pPr algn="ctr"/>
            <a:r>
              <a:rPr lang="en-AU" sz="3200" b="1" dirty="0">
                <a:solidFill>
                  <a:srgbClr val="3D55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INTERVENTION LOGIC TAKES FOUR BASIC STEPS</a:t>
            </a:r>
            <a:endParaRPr lang="en-US" sz="3200" b="1" dirty="0">
              <a:solidFill>
                <a:srgbClr val="3D55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486760" y="4743284"/>
            <a:ext cx="6327767" cy="954107"/>
            <a:chOff x="1523999" y="5504344"/>
            <a:chExt cx="8369857" cy="1262017"/>
          </a:xfrm>
        </p:grpSpPr>
        <p:sp>
          <p:nvSpPr>
            <p:cNvPr id="4" name="Rectangle 3"/>
            <p:cNvSpPr/>
            <p:nvPr/>
          </p:nvSpPr>
          <p:spPr>
            <a:xfrm>
              <a:off x="1523999" y="5574268"/>
              <a:ext cx="3628482" cy="907122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91286">
                <a:defRPr/>
              </a:pPr>
              <a:r>
                <a:rPr lang="en-US" sz="1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Input</a:t>
              </a:r>
              <a:endParaRPr lang="en-GB" sz="1361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779056" y="5504344"/>
              <a:ext cx="4114800" cy="12620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91286">
                <a:defRPr/>
              </a:pPr>
              <a:r>
                <a:rPr lang="en-US" sz="1400" dirty="0" err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LinkSME</a:t>
              </a:r>
              <a:r>
                <a:rPr lang="en-US" sz="14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delivers technical assistance to partners that addresses systemic market issues at root cause level</a:t>
              </a:r>
              <a:endParaRPr lang="en-GB" sz="14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94041" y="4820521"/>
            <a:ext cx="107753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USAID</a:t>
            </a:r>
          </a:p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LinkSME</a:t>
            </a:r>
          </a:p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facilitation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94041" y="3762147"/>
            <a:ext cx="8002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Market</a:t>
            </a:r>
          </a:p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activity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486760" y="3680855"/>
            <a:ext cx="6327767" cy="685800"/>
            <a:chOff x="1513448" y="4982252"/>
            <a:chExt cx="8369857" cy="907122"/>
          </a:xfrm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</p:grpSpPr>
        <p:sp>
          <p:nvSpPr>
            <p:cNvPr id="7" name="Rectangle 6"/>
            <p:cNvSpPr/>
            <p:nvPr/>
          </p:nvSpPr>
          <p:spPr>
            <a:xfrm>
              <a:off x="1513448" y="4982252"/>
              <a:ext cx="3628482" cy="907122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91286">
                <a:defRPr/>
              </a:pPr>
              <a:r>
                <a:rPr lang="en-US" sz="1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Output</a:t>
              </a:r>
              <a:endParaRPr lang="en-GB" sz="1361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768506" y="5096669"/>
              <a:ext cx="4114799" cy="692074"/>
            </a:xfrm>
            <a:prstGeom prst="rect">
              <a:avLst/>
            </a:prstGeom>
            <a:noFill/>
            <a:ln>
              <a:noFill/>
            </a:ln>
            <a:effectLst/>
            <a:sp3d prstMaterial="softEdge">
              <a:bevelT w="127000" prst="artDeco"/>
            </a:sp3d>
          </p:spPr>
          <p:txBody>
            <a:bodyPr wrap="square" rtlCol="0">
              <a:spAutoFit/>
            </a:bodyPr>
            <a:lstStyle/>
            <a:p>
              <a:pPr defTabSz="691286">
                <a:defRPr/>
              </a:pPr>
              <a:r>
                <a:rPr lang="en-US" sz="14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Partners gain capacity because of </a:t>
              </a:r>
              <a:r>
                <a:rPr lang="en-US" sz="1400" dirty="0" err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LinkSME</a:t>
              </a:r>
              <a:r>
                <a:rPr lang="en-US" sz="14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assistance</a:t>
              </a:r>
            </a:p>
          </p:txBody>
        </p:sp>
      </p:grpSp>
      <p:sp>
        <p:nvSpPr>
          <p:cNvPr id="29" name="Up Arrow 28"/>
          <p:cNvSpPr/>
          <p:nvPr/>
        </p:nvSpPr>
        <p:spPr>
          <a:xfrm>
            <a:off x="2725980" y="3282723"/>
            <a:ext cx="288043" cy="389828"/>
          </a:xfrm>
          <a:prstGeom prst="upArrow">
            <a:avLst/>
          </a:prstGeom>
          <a:solidFill>
            <a:schemeClr val="accent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91286">
              <a:defRPr/>
            </a:pPr>
            <a:endParaRPr lang="en-GB" sz="1361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Up Arrow 29"/>
          <p:cNvSpPr/>
          <p:nvPr/>
        </p:nvSpPr>
        <p:spPr>
          <a:xfrm>
            <a:off x="2725979" y="2191221"/>
            <a:ext cx="288043" cy="397585"/>
          </a:xfrm>
          <a:prstGeom prst="upArrow">
            <a:avLst/>
          </a:prstGeom>
          <a:solidFill>
            <a:schemeClr val="accent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91286">
              <a:defRPr/>
            </a:pPr>
            <a:endParaRPr lang="en-GB" sz="136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Up Arrow 7"/>
          <p:cNvSpPr/>
          <p:nvPr/>
        </p:nvSpPr>
        <p:spPr>
          <a:xfrm>
            <a:off x="2725981" y="4379553"/>
            <a:ext cx="288043" cy="403698"/>
          </a:xfrm>
          <a:prstGeom prst="upArrow">
            <a:avLst/>
          </a:prstGeom>
          <a:solidFill>
            <a:schemeClr val="accent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91286">
              <a:defRPr/>
            </a:pPr>
            <a:endParaRPr lang="en-GB" sz="1361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486760" y="5715000"/>
            <a:ext cx="5486400" cy="6858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starting point - accurate problem definition</a:t>
            </a:r>
          </a:p>
        </p:txBody>
      </p:sp>
    </p:spTree>
    <p:extLst>
      <p:ext uri="{BB962C8B-B14F-4D97-AF65-F5344CB8AC3E}">
        <p14:creationId xmlns:p14="http://schemas.microsoft.com/office/powerpoint/2010/main" val="29476934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 animBg="1"/>
      <p:bldP spid="30" grpId="0" animBg="1"/>
      <p:bldP spid="8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8511102-F115-415B-B8F3-6C00375BB7E2}"/>
              </a:ext>
            </a:extLst>
          </p:cNvPr>
          <p:cNvGrpSpPr/>
          <p:nvPr/>
        </p:nvGrpSpPr>
        <p:grpSpPr>
          <a:xfrm>
            <a:off x="-104239" y="6116068"/>
            <a:ext cx="8904526" cy="741932"/>
            <a:chOff x="-121813" y="5933152"/>
            <a:chExt cx="11872701" cy="98924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8CEB2BD-96FE-4EDD-8FD9-4B72DC09B1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1813" y="5933152"/>
              <a:ext cx="2543041" cy="989243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91CEADD-F1BA-40CF-9285-9F179E705A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2912" y="6447712"/>
              <a:ext cx="2927976" cy="242861"/>
            </a:xfrm>
            <a:prstGeom prst="rect">
              <a:avLst/>
            </a:prstGeom>
          </p:spPr>
        </p:pic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2A318E50-8B85-435F-851E-B649668255BA}"/>
              </a:ext>
            </a:extLst>
          </p:cNvPr>
          <p:cNvSpPr txBox="1">
            <a:spLocks/>
          </p:cNvSpPr>
          <p:nvPr/>
        </p:nvSpPr>
        <p:spPr bwMode="auto">
          <a:xfrm>
            <a:off x="632674" y="1209810"/>
            <a:ext cx="7481015" cy="851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3D5567"/>
                </a:solidFill>
                <a:latin typeface="Arial"/>
                <a:cs typeface="Arial"/>
              </a:rPr>
              <a:t>RESULTS MEASUREMENT AT</a:t>
            </a:r>
          </a:p>
          <a:p>
            <a:pPr algn="l"/>
            <a:r>
              <a:rPr lang="en-US" sz="3200" b="1" dirty="0">
                <a:solidFill>
                  <a:srgbClr val="3D5567"/>
                </a:solidFill>
                <a:latin typeface="Arial"/>
                <a:cs typeface="Arial"/>
              </a:rPr>
              <a:t>USAID LINKSME</a:t>
            </a:r>
            <a:endParaRPr lang="en-US" sz="2600" dirty="0">
              <a:solidFill>
                <a:srgbClr val="3D5567"/>
              </a:solidFill>
              <a:latin typeface="Arial"/>
              <a:cs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5A6076-3B6E-4506-9894-922772FC4491}"/>
              </a:ext>
            </a:extLst>
          </p:cNvPr>
          <p:cNvSpPr txBox="1"/>
          <p:nvPr/>
        </p:nvSpPr>
        <p:spPr>
          <a:xfrm>
            <a:off x="542278" y="2466792"/>
            <a:ext cx="3463051" cy="3866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solidFill>
                  <a:srgbClr val="3D5567"/>
                </a:solidFill>
                <a:latin typeface="Arial"/>
                <a:cs typeface="Arial"/>
              </a:rPr>
              <a:t>Guiding Principles</a:t>
            </a:r>
            <a:endParaRPr lang="en-US" sz="2400" dirty="0">
              <a:solidFill>
                <a:srgbClr val="3D5567"/>
              </a:solidFill>
              <a:latin typeface="Arial" charset="0"/>
              <a:cs typeface="Arial" charset="0"/>
            </a:endParaRPr>
          </a:p>
          <a:p>
            <a:pPr marL="128588" indent="-128588">
              <a:lnSpc>
                <a:spcPct val="120000"/>
              </a:lnSpc>
              <a:spcAft>
                <a:spcPts val="900"/>
              </a:spcAft>
              <a:buFont typeface="Arial"/>
              <a:buChar char="•"/>
            </a:pPr>
            <a:r>
              <a:rPr lang="en-US" sz="1200" dirty="0">
                <a:latin typeface="Arial" charset="0"/>
                <a:cs typeface="Arial" charset="0"/>
              </a:rPr>
              <a:t>You can’t manage what you don’t measure</a:t>
            </a:r>
          </a:p>
          <a:p>
            <a:pPr marL="128588" indent="-128588">
              <a:lnSpc>
                <a:spcPct val="120000"/>
              </a:lnSpc>
              <a:spcAft>
                <a:spcPts val="900"/>
              </a:spcAft>
              <a:buFont typeface="Arial"/>
              <a:buChar char="•"/>
            </a:pPr>
            <a:r>
              <a:rPr lang="en-US" sz="1200" dirty="0">
                <a:latin typeface="Arial" charset="0"/>
                <a:cs typeface="Arial" charset="0"/>
              </a:rPr>
              <a:t>If you don’t document it, it didn’t happen</a:t>
            </a:r>
          </a:p>
          <a:p>
            <a:pPr marL="585788" lvl="1" indent="-128588">
              <a:lnSpc>
                <a:spcPct val="120000"/>
              </a:lnSpc>
              <a:spcAft>
                <a:spcPts val="900"/>
              </a:spcAft>
              <a:buFont typeface="Arial"/>
              <a:buChar char="•"/>
            </a:pPr>
            <a:r>
              <a:rPr lang="en-US" sz="1200" dirty="0">
                <a:latin typeface="Arial" charset="0"/>
                <a:cs typeface="Arial" charset="0"/>
              </a:rPr>
              <a:t>Zen proverb: “If a tree falls in the forest and nobody hears it, did it make a sound?”</a:t>
            </a:r>
          </a:p>
          <a:p>
            <a:pPr marL="128588" indent="-128588">
              <a:lnSpc>
                <a:spcPct val="120000"/>
              </a:lnSpc>
              <a:spcAft>
                <a:spcPts val="900"/>
              </a:spcAft>
              <a:buFont typeface="Arial"/>
              <a:buChar char="•"/>
            </a:pPr>
            <a:r>
              <a:rPr lang="en-US" sz="1200" dirty="0">
                <a:latin typeface="Arial" charset="0"/>
                <a:cs typeface="Arial" charset="0"/>
              </a:rPr>
              <a:t>Embed measurements into daily work</a:t>
            </a:r>
          </a:p>
          <a:p>
            <a:pPr marL="585788" lvl="1" indent="-128588">
              <a:lnSpc>
                <a:spcPct val="120000"/>
              </a:lnSpc>
              <a:spcAft>
                <a:spcPts val="900"/>
              </a:spcAft>
              <a:buFont typeface="Arial"/>
              <a:buChar char="•"/>
            </a:pPr>
            <a:r>
              <a:rPr lang="en-US" sz="1200" dirty="0">
                <a:latin typeface="Arial" charset="0"/>
                <a:cs typeface="Arial" charset="0"/>
              </a:rPr>
              <a:t>Minimize after-the-fact measurements and surveys</a:t>
            </a:r>
          </a:p>
          <a:p>
            <a:pPr marL="585788" lvl="1" indent="-128588">
              <a:lnSpc>
                <a:spcPct val="120000"/>
              </a:lnSpc>
              <a:spcAft>
                <a:spcPts val="900"/>
              </a:spcAft>
              <a:buFont typeface="Arial"/>
              <a:buChar char="•"/>
            </a:pPr>
            <a:r>
              <a:rPr lang="en-US" sz="1200" dirty="0">
                <a:latin typeface="Arial" charset="0"/>
                <a:cs typeface="Arial" charset="0"/>
              </a:rPr>
              <a:t>Check progress at each step of the process – don’t wait until the car is fully built to see if it has any defects</a:t>
            </a:r>
          </a:p>
          <a:p>
            <a:pPr marL="128588" indent="-128588">
              <a:lnSpc>
                <a:spcPct val="120000"/>
              </a:lnSpc>
              <a:spcAft>
                <a:spcPts val="900"/>
              </a:spcAft>
              <a:buFont typeface="Arial"/>
              <a:buChar char="•"/>
            </a:pPr>
            <a:endParaRPr lang="en-US" sz="1200" dirty="0">
              <a:latin typeface="Arial" charset="0"/>
              <a:cs typeface="Arial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3242DA-0C04-46F4-95DF-BEAEDEDC3B26}"/>
              </a:ext>
            </a:extLst>
          </p:cNvPr>
          <p:cNvSpPr txBox="1"/>
          <p:nvPr/>
        </p:nvSpPr>
        <p:spPr>
          <a:xfrm>
            <a:off x="4649028" y="2464726"/>
            <a:ext cx="3245721" cy="285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endParaRPr lang="en-US" sz="2400" dirty="0">
              <a:latin typeface="Arial" charset="0"/>
              <a:cs typeface="Arial" charset="0"/>
            </a:endParaRPr>
          </a:p>
          <a:p>
            <a:pPr marL="128588" indent="-128588">
              <a:lnSpc>
                <a:spcPct val="120000"/>
              </a:lnSpc>
              <a:spcAft>
                <a:spcPts val="900"/>
              </a:spcAft>
              <a:buFont typeface="Arial"/>
              <a:buChar char="•"/>
            </a:pPr>
            <a:r>
              <a:rPr lang="en-US" sz="1200" dirty="0">
                <a:latin typeface="Arial" charset="0"/>
                <a:cs typeface="Arial" charset="0"/>
              </a:rPr>
              <a:t>Measure what is essential to verify and evidence logic – no more and no less</a:t>
            </a:r>
          </a:p>
          <a:p>
            <a:pPr marL="128588" indent="-128588">
              <a:lnSpc>
                <a:spcPct val="120000"/>
              </a:lnSpc>
              <a:spcAft>
                <a:spcPts val="900"/>
              </a:spcAft>
              <a:buFont typeface="Arial"/>
              <a:buChar char="•"/>
            </a:pPr>
            <a:r>
              <a:rPr lang="en-US" sz="1200" dirty="0">
                <a:latin typeface="Arial" charset="0"/>
                <a:cs typeface="Arial" charset="0"/>
              </a:rPr>
              <a:t>Use existing business indicators – don’t invent new ones</a:t>
            </a:r>
          </a:p>
          <a:p>
            <a:pPr marL="128588" indent="-128588">
              <a:lnSpc>
                <a:spcPct val="120000"/>
              </a:lnSpc>
              <a:spcAft>
                <a:spcPts val="900"/>
              </a:spcAft>
              <a:buFont typeface="Arial"/>
              <a:buChar char="•"/>
            </a:pPr>
            <a:r>
              <a:rPr lang="en-US" sz="1200" dirty="0">
                <a:latin typeface="Arial" charset="0"/>
                <a:cs typeface="Arial" charset="0"/>
              </a:rPr>
              <a:t>Measurement is a mandatory partner obligation, in every MOU</a:t>
            </a:r>
          </a:p>
          <a:p>
            <a:pPr marL="128588" indent="-128588">
              <a:lnSpc>
                <a:spcPct val="120000"/>
              </a:lnSpc>
              <a:spcAft>
                <a:spcPts val="900"/>
              </a:spcAft>
              <a:buFont typeface="Arial"/>
              <a:buChar char="•"/>
            </a:pPr>
            <a:r>
              <a:rPr lang="en-US" sz="1200" dirty="0">
                <a:latin typeface="Arial" charset="0"/>
                <a:cs typeface="Arial" charset="0"/>
              </a:rPr>
              <a:t>Monitoring and evaluation are integrated into the intervention process – not a separate ‘policeman’ function</a:t>
            </a:r>
          </a:p>
        </p:txBody>
      </p:sp>
    </p:spTree>
    <p:extLst>
      <p:ext uri="{BB962C8B-B14F-4D97-AF65-F5344CB8AC3E}">
        <p14:creationId xmlns:p14="http://schemas.microsoft.com/office/powerpoint/2010/main" val="28236972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8511102-F115-415B-B8F3-6C00375BB7E2}"/>
              </a:ext>
            </a:extLst>
          </p:cNvPr>
          <p:cNvGrpSpPr/>
          <p:nvPr/>
        </p:nvGrpSpPr>
        <p:grpSpPr>
          <a:xfrm>
            <a:off x="-104239" y="6116068"/>
            <a:ext cx="8904526" cy="741932"/>
            <a:chOff x="-121813" y="5933152"/>
            <a:chExt cx="11872701" cy="98924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8CEB2BD-96FE-4EDD-8FD9-4B72DC09B1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1813" y="5933152"/>
              <a:ext cx="2543041" cy="989243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91CEADD-F1BA-40CF-9285-9F179E705A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2912" y="6447712"/>
              <a:ext cx="2927976" cy="242861"/>
            </a:xfrm>
            <a:prstGeom prst="rect">
              <a:avLst/>
            </a:prstGeom>
          </p:spPr>
        </p:pic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2A318E50-8B85-435F-851E-B649668255BA}"/>
              </a:ext>
            </a:extLst>
          </p:cNvPr>
          <p:cNvSpPr txBox="1">
            <a:spLocks/>
          </p:cNvSpPr>
          <p:nvPr/>
        </p:nvSpPr>
        <p:spPr bwMode="auto">
          <a:xfrm>
            <a:off x="632674" y="1209810"/>
            <a:ext cx="7481015" cy="851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3D5567"/>
                </a:solidFill>
                <a:latin typeface="Arial"/>
                <a:cs typeface="Arial"/>
              </a:rPr>
              <a:t>EXPRESSING AND VERIFYING LOGIC</a:t>
            </a:r>
            <a:endParaRPr lang="en-US" sz="2800" dirty="0">
              <a:solidFill>
                <a:srgbClr val="3D5567"/>
              </a:solidFill>
              <a:latin typeface="Arial"/>
              <a:cs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5A6076-3B6E-4506-9894-922772FC4491}"/>
              </a:ext>
            </a:extLst>
          </p:cNvPr>
          <p:cNvSpPr txBox="1"/>
          <p:nvPr/>
        </p:nvSpPr>
        <p:spPr>
          <a:xfrm>
            <a:off x="542278" y="2466792"/>
            <a:ext cx="3463051" cy="3636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solidFill>
                  <a:srgbClr val="3D5567"/>
                </a:solidFill>
                <a:latin typeface="Arial"/>
                <a:cs typeface="Arial"/>
              </a:rPr>
              <a:t>Methodology</a:t>
            </a:r>
            <a:endParaRPr lang="en-US" sz="2400" dirty="0">
              <a:solidFill>
                <a:srgbClr val="3D5567"/>
              </a:solidFill>
              <a:latin typeface="Arial" charset="0"/>
              <a:cs typeface="Arial" charset="0"/>
            </a:endParaRPr>
          </a:p>
          <a:p>
            <a:pPr marL="128588" indent="-128588">
              <a:lnSpc>
                <a:spcPct val="120000"/>
              </a:lnSpc>
              <a:spcAft>
                <a:spcPts val="900"/>
              </a:spcAft>
              <a:buFont typeface="Arial"/>
              <a:buChar char="•"/>
            </a:pPr>
            <a:r>
              <a:rPr lang="en-US" sz="1200" dirty="0">
                <a:latin typeface="Arial" charset="0"/>
                <a:cs typeface="Arial" charset="0"/>
              </a:rPr>
              <a:t>Each intervention has its own results chain expressing its intervention logic and measurement plan, showing how it will be measured</a:t>
            </a:r>
          </a:p>
          <a:p>
            <a:pPr marL="585788" lvl="1" indent="-128588">
              <a:lnSpc>
                <a:spcPct val="120000"/>
              </a:lnSpc>
              <a:spcAft>
                <a:spcPts val="900"/>
              </a:spcAft>
              <a:buFont typeface="Arial"/>
              <a:buChar char="•"/>
            </a:pPr>
            <a:r>
              <a:rPr lang="en-US" sz="1200" dirty="0">
                <a:latin typeface="Arial" charset="0"/>
                <a:cs typeface="Arial" charset="0"/>
              </a:rPr>
              <a:t>For example, events all have M&amp;E requirements defined in the concept note</a:t>
            </a:r>
          </a:p>
          <a:p>
            <a:pPr marL="128588" indent="-128588">
              <a:lnSpc>
                <a:spcPct val="120000"/>
              </a:lnSpc>
              <a:spcAft>
                <a:spcPts val="900"/>
              </a:spcAft>
              <a:buFont typeface="Arial"/>
              <a:buChar char="•"/>
            </a:pPr>
            <a:r>
              <a:rPr lang="en-US" sz="1200" dirty="0">
                <a:latin typeface="Arial" charset="0"/>
                <a:cs typeface="Arial" charset="0"/>
              </a:rPr>
              <a:t>There is an independent global methodology for measurement in private sector development – the DCED standard</a:t>
            </a:r>
          </a:p>
          <a:p>
            <a:pPr lvl="1">
              <a:lnSpc>
                <a:spcPct val="120000"/>
              </a:lnSpc>
              <a:spcAft>
                <a:spcPts val="900"/>
              </a:spcAft>
            </a:pPr>
            <a:r>
              <a:rPr lang="en-US" sz="1200" dirty="0">
                <a:latin typeface="Arial" charset="0"/>
                <a:cs typeface="Arial" charset="0"/>
                <a:hlinkClick r:id="rId4"/>
              </a:rPr>
              <a:t>www.enterprise-development.org/</a:t>
            </a:r>
            <a:r>
              <a:rPr lang="en-US" sz="1200" dirty="0">
                <a:latin typeface="Arial" charset="0"/>
                <a:cs typeface="Arial" charset="0"/>
              </a:rPr>
              <a:t> </a:t>
            </a:r>
          </a:p>
          <a:p>
            <a:pPr marL="128588" indent="-128588">
              <a:lnSpc>
                <a:spcPct val="120000"/>
              </a:lnSpc>
              <a:spcAft>
                <a:spcPts val="900"/>
              </a:spcAft>
              <a:buFont typeface="Arial"/>
              <a:buChar char="•"/>
            </a:pPr>
            <a:endParaRPr lang="en-US" sz="1200" dirty="0">
              <a:latin typeface="Arial" charset="0"/>
              <a:cs typeface="Arial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3242DA-0C04-46F4-95DF-BEAEDEDC3B26}"/>
              </a:ext>
            </a:extLst>
          </p:cNvPr>
          <p:cNvSpPr txBox="1"/>
          <p:nvPr/>
        </p:nvSpPr>
        <p:spPr>
          <a:xfrm>
            <a:off x="4649028" y="2464726"/>
            <a:ext cx="3245721" cy="3395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solidFill>
                  <a:srgbClr val="3D5567"/>
                </a:solidFill>
                <a:latin typeface="Arial"/>
                <a:cs typeface="Arial"/>
              </a:rPr>
              <a:t>Some Subtleties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Arial" charset="0"/>
                <a:cs typeface="Arial" charset="0"/>
              </a:rPr>
              <a:t>Attribution</a:t>
            </a:r>
          </a:p>
          <a:p>
            <a:pPr marL="628650" lvl="1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Arial" charset="0"/>
                <a:cs typeface="Arial" charset="0"/>
              </a:rPr>
              <a:t>There must be cause-and-effect</a:t>
            </a:r>
          </a:p>
          <a:p>
            <a:pPr marL="628650" lvl="1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Arial" charset="0"/>
                <a:cs typeface="Arial" charset="0"/>
              </a:rPr>
              <a:t>Can results be logically ascribed to our project’s assistance?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Arial" charset="0"/>
                <a:cs typeface="Arial" charset="0"/>
              </a:rPr>
              <a:t>Additionality</a:t>
            </a:r>
          </a:p>
          <a:p>
            <a:pPr marL="628650" lvl="1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Arial" charset="0"/>
                <a:cs typeface="Arial" charset="0"/>
              </a:rPr>
              <a:t>We actually catalyze a change that would not have happened without our assistance</a:t>
            </a:r>
          </a:p>
          <a:p>
            <a:pPr marL="628650" lvl="1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Arial" charset="0"/>
                <a:cs typeface="Arial" charset="0"/>
              </a:rPr>
              <a:t>The partner would not have done it anyway without us (i.e., we are not just paying the partner’s bills)</a:t>
            </a:r>
          </a:p>
          <a:p>
            <a:pPr marL="628650" lvl="1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Arial" charset="0"/>
                <a:cs typeface="Arial" charset="0"/>
              </a:rPr>
              <a:t>Other donors are not doing the same thing</a:t>
            </a:r>
          </a:p>
        </p:txBody>
      </p:sp>
    </p:spTree>
    <p:extLst>
      <p:ext uri="{BB962C8B-B14F-4D97-AF65-F5344CB8AC3E}">
        <p14:creationId xmlns:p14="http://schemas.microsoft.com/office/powerpoint/2010/main" val="2422267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67523" y="1570512"/>
          <a:ext cx="8829894" cy="51336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34232">
                  <a:extLst>
                    <a:ext uri="{9D8B030D-6E8A-4147-A177-3AD203B41FA5}">
                      <a16:colId xmlns:a16="http://schemas.microsoft.com/office/drawing/2014/main" val="2747014786"/>
                    </a:ext>
                  </a:extLst>
                </a:gridCol>
                <a:gridCol w="3173121">
                  <a:extLst>
                    <a:ext uri="{9D8B030D-6E8A-4147-A177-3AD203B41FA5}">
                      <a16:colId xmlns:a16="http://schemas.microsoft.com/office/drawing/2014/main" val="836825226"/>
                    </a:ext>
                  </a:extLst>
                </a:gridCol>
                <a:gridCol w="1967531">
                  <a:extLst>
                    <a:ext uri="{9D8B030D-6E8A-4147-A177-3AD203B41FA5}">
                      <a16:colId xmlns:a16="http://schemas.microsoft.com/office/drawing/2014/main" val="858251825"/>
                    </a:ext>
                  </a:extLst>
                </a:gridCol>
                <a:gridCol w="1755010">
                  <a:extLst>
                    <a:ext uri="{9D8B030D-6E8A-4147-A177-3AD203B41FA5}">
                      <a16:colId xmlns:a16="http://schemas.microsoft.com/office/drawing/2014/main" val="1292578397"/>
                    </a:ext>
                  </a:extLst>
                </a:gridCol>
              </a:tblGrid>
              <a:tr h="8688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What the Results Chain Says</a:t>
                      </a:r>
                      <a:endParaRPr lang="en-US" sz="180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48" marR="5184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What It Means</a:t>
                      </a:r>
                      <a:endParaRPr lang="en-US" sz="180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48" marR="5184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What is the Logic For This Intervention?</a:t>
                      </a:r>
                      <a:endParaRPr lang="en-US" sz="180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48" marR="5184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How Will We Measure It?</a:t>
                      </a:r>
                      <a:endParaRPr lang="en-US" sz="180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48" marR="51848" marT="0" marB="0"/>
                </a:tc>
                <a:extLst>
                  <a:ext uri="{0D108BD9-81ED-4DB2-BD59-A6C34878D82A}">
                    <a16:rowId xmlns:a16="http://schemas.microsoft.com/office/drawing/2014/main" val="340329460"/>
                  </a:ext>
                </a:extLst>
              </a:tr>
              <a:tr h="8676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Impact</a:t>
                      </a:r>
                      <a:endParaRPr lang="en-US" sz="180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48" marR="518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What is the end result for our target group?</a:t>
                      </a:r>
                      <a:endParaRPr lang="en-US" sz="180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48" marR="518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48" marR="518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48" marR="51848" marT="0" marB="0"/>
                </a:tc>
                <a:extLst>
                  <a:ext uri="{0D108BD9-81ED-4DB2-BD59-A6C34878D82A}">
                    <a16:rowId xmlns:a16="http://schemas.microsoft.com/office/drawing/2014/main" val="774319156"/>
                  </a:ext>
                </a:extLst>
              </a:tr>
              <a:tr h="8715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Outcome</a:t>
                      </a:r>
                      <a:endParaRPr lang="en-US" sz="180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48" marR="518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What changes happen in the marketplace that can be attributed to our assistance?  </a:t>
                      </a:r>
                      <a:endParaRPr lang="en-US" sz="180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48" marR="518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48" marR="518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48" marR="51848" marT="0" marB="0"/>
                </a:tc>
                <a:extLst>
                  <a:ext uri="{0D108BD9-81ED-4DB2-BD59-A6C34878D82A}">
                    <a16:rowId xmlns:a16="http://schemas.microsoft.com/office/drawing/2014/main" val="1175065579"/>
                  </a:ext>
                </a:extLst>
              </a:tr>
              <a:tr h="117053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Output</a:t>
                      </a:r>
                      <a:endParaRPr lang="en-US" sz="180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48" marR="518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What capacity has the partner gained? What is the partner able to do because of our intervention that couldn’t be done before?</a:t>
                      </a:r>
                      <a:endParaRPr lang="en-US" sz="180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48" marR="518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48" marR="518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48" marR="51848" marT="0" marB="0"/>
                </a:tc>
                <a:extLst>
                  <a:ext uri="{0D108BD9-81ED-4DB2-BD59-A6C34878D82A}">
                    <a16:rowId xmlns:a16="http://schemas.microsoft.com/office/drawing/2014/main" val="3959887016"/>
                  </a:ext>
                </a:extLst>
              </a:tr>
              <a:tr h="86885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Inputs </a:t>
                      </a:r>
                      <a:r>
                        <a:rPr lang="en-GB" sz="1800"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(project </a:t>
                      </a:r>
                      <a:r>
                        <a:rPr lang="en-GB" sz="1800" dirty="0"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activities)</a:t>
                      </a:r>
                      <a:endParaRPr lang="en-US" sz="180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48" marR="518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What does the project do for the partner?</a:t>
                      </a:r>
                      <a:endParaRPr lang="en-US" sz="180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48" marR="518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48" marR="518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48" marR="51848" marT="0" marB="0"/>
                </a:tc>
                <a:extLst>
                  <a:ext uri="{0D108BD9-81ED-4DB2-BD59-A6C34878D82A}">
                    <a16:rowId xmlns:a16="http://schemas.microsoft.com/office/drawing/2014/main" val="1982506770"/>
                  </a:ext>
                </a:extLst>
              </a:tr>
            </a:tbl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167523" y="5838235"/>
            <a:ext cx="8829894" cy="0"/>
          </a:xfrm>
          <a:prstGeom prst="line">
            <a:avLst/>
          </a:prstGeom>
          <a:ln w="317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E72491DE-8A74-4252-A7EC-306548900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104" y="457200"/>
            <a:ext cx="7772400" cy="914400"/>
          </a:xfrm>
        </p:spPr>
        <p:txBody>
          <a:bodyPr>
            <a:normAutofit/>
          </a:bodyPr>
          <a:lstStyle/>
          <a:p>
            <a:pPr algn="ctr"/>
            <a:r>
              <a:rPr lang="en-AU" sz="3200" b="1" dirty="0">
                <a:solidFill>
                  <a:srgbClr val="3D5567"/>
                </a:solidFill>
                <a:latin typeface="Arial"/>
                <a:cs typeface="Arial"/>
              </a:rPr>
              <a:t>THE RESULTS CHAIN “CHEAT SHEET”</a:t>
            </a:r>
          </a:p>
        </p:txBody>
      </p:sp>
    </p:spTree>
    <p:extLst>
      <p:ext uri="{BB962C8B-B14F-4D97-AF65-F5344CB8AC3E}">
        <p14:creationId xmlns:p14="http://schemas.microsoft.com/office/powerpoint/2010/main" val="2766631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67523" y="1433352"/>
          <a:ext cx="8829894" cy="52689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34232">
                  <a:extLst>
                    <a:ext uri="{9D8B030D-6E8A-4147-A177-3AD203B41FA5}">
                      <a16:colId xmlns:a16="http://schemas.microsoft.com/office/drawing/2014/main" val="2747014786"/>
                    </a:ext>
                  </a:extLst>
                </a:gridCol>
                <a:gridCol w="3173121">
                  <a:extLst>
                    <a:ext uri="{9D8B030D-6E8A-4147-A177-3AD203B41FA5}">
                      <a16:colId xmlns:a16="http://schemas.microsoft.com/office/drawing/2014/main" val="836825226"/>
                    </a:ext>
                  </a:extLst>
                </a:gridCol>
                <a:gridCol w="1967531">
                  <a:extLst>
                    <a:ext uri="{9D8B030D-6E8A-4147-A177-3AD203B41FA5}">
                      <a16:colId xmlns:a16="http://schemas.microsoft.com/office/drawing/2014/main" val="858251825"/>
                    </a:ext>
                  </a:extLst>
                </a:gridCol>
                <a:gridCol w="1755010">
                  <a:extLst>
                    <a:ext uri="{9D8B030D-6E8A-4147-A177-3AD203B41FA5}">
                      <a16:colId xmlns:a16="http://schemas.microsoft.com/office/drawing/2014/main" val="1292578397"/>
                    </a:ext>
                  </a:extLst>
                </a:gridCol>
              </a:tblGrid>
              <a:tr h="8688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What the Results Chain Says</a:t>
                      </a:r>
                      <a:endParaRPr lang="en-US" sz="180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48" marR="5184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What It Means</a:t>
                      </a:r>
                      <a:endParaRPr lang="en-US" sz="180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48" marR="5184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What is the Logic For This Intervention?</a:t>
                      </a:r>
                      <a:endParaRPr lang="en-US" sz="180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48" marR="5184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How Will We Measure It?</a:t>
                      </a:r>
                      <a:endParaRPr lang="en-US" sz="180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48" marR="51848" marT="0" marB="0"/>
                </a:tc>
                <a:extLst>
                  <a:ext uri="{0D108BD9-81ED-4DB2-BD59-A6C34878D82A}">
                    <a16:rowId xmlns:a16="http://schemas.microsoft.com/office/drawing/2014/main" val="340329460"/>
                  </a:ext>
                </a:extLst>
              </a:tr>
              <a:tr h="8676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Impact</a:t>
                      </a:r>
                      <a:endParaRPr lang="en-US" sz="180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48" marR="518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What is the end result for our target group?</a:t>
                      </a:r>
                      <a:endParaRPr lang="en-US" sz="180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48" marR="518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SMEs supply product to FFs</a:t>
                      </a:r>
                    </a:p>
                  </a:txBody>
                  <a:tcPr marL="51848" marR="518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Count number and value of orders produced, delivered, and paid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48" marR="51848" marT="0" marB="0"/>
                </a:tc>
                <a:extLst>
                  <a:ext uri="{0D108BD9-81ED-4DB2-BD59-A6C34878D82A}">
                    <a16:rowId xmlns:a16="http://schemas.microsoft.com/office/drawing/2014/main" val="774319156"/>
                  </a:ext>
                </a:extLst>
              </a:tr>
              <a:tr h="8715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Outcome</a:t>
                      </a:r>
                      <a:endParaRPr lang="en-US" sz="180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48" marR="518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What changes happen in the marketplace that can be attributed to our assistance?  </a:t>
                      </a:r>
                      <a:endParaRPr lang="en-US" sz="180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48" marR="518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SMEs link to FFs, understand requirements, upgrade, and become potential suppliers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48" marR="518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Arial" panose="020B0604020202020204" pitchFamily="34" charset="0"/>
                        </a:rPr>
                        <a:t>Count number of SMEs considered for FF RFQs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48" marR="51848" marT="0" marB="0"/>
                </a:tc>
                <a:extLst>
                  <a:ext uri="{0D108BD9-81ED-4DB2-BD59-A6C34878D82A}">
                    <a16:rowId xmlns:a16="http://schemas.microsoft.com/office/drawing/2014/main" val="1175065579"/>
                  </a:ext>
                </a:extLst>
              </a:tr>
              <a:tr h="117053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Output</a:t>
                      </a:r>
                      <a:endParaRPr lang="en-US" sz="180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48" marR="518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What capacity has the partner gained? What is the partner able to do because of our intervention that couldn’t be done before?</a:t>
                      </a:r>
                      <a:endParaRPr lang="en-US" sz="180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48" marR="518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Attending SMEs understand the benefits of </a:t>
                      </a:r>
                      <a:r>
                        <a:rPr lang="en-GB" sz="1400" dirty="0" err="1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LinkSME</a:t>
                      </a:r>
                      <a:r>
                        <a:rPr lang="en-GB" sz="140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 and how to participate in the project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48" marR="518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Track number of SMEs registered into the </a:t>
                      </a:r>
                      <a:r>
                        <a:rPr lang="en-GB" sz="1400" dirty="0" err="1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LinkSME</a:t>
                      </a:r>
                      <a:r>
                        <a:rPr lang="en-GB" sz="140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 online database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48" marR="51848" marT="0" marB="0"/>
                </a:tc>
                <a:extLst>
                  <a:ext uri="{0D108BD9-81ED-4DB2-BD59-A6C34878D82A}">
                    <a16:rowId xmlns:a16="http://schemas.microsoft.com/office/drawing/2014/main" val="3959887016"/>
                  </a:ext>
                </a:extLst>
              </a:tr>
              <a:tr h="86885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Inputs </a:t>
                      </a:r>
                      <a:r>
                        <a:rPr lang="en-GB" sz="1800"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(project </a:t>
                      </a:r>
                      <a:r>
                        <a:rPr lang="en-GB" sz="1800" dirty="0"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activities)</a:t>
                      </a:r>
                      <a:endParaRPr lang="en-US" sz="180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48" marR="518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What does the project do for the partner?</a:t>
                      </a:r>
                      <a:endParaRPr lang="en-US" sz="180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48" marR="518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Support</a:t>
                      </a:r>
                      <a:r>
                        <a:rPr lang="en-GB" sz="1400" baseline="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 VCCI to hold SME supply chain event in </a:t>
                      </a:r>
                      <a:r>
                        <a:rPr lang="en-GB" sz="1400" baseline="0" dirty="0" err="1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Binh</a:t>
                      </a:r>
                      <a:r>
                        <a:rPr lang="en-GB" sz="1400" baseline="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 Duong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48" marR="518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Keep track of</a:t>
                      </a:r>
                      <a:r>
                        <a:rPr lang="en-GB" sz="1400" baseline="0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  <a:cs typeface="Arial" panose="020B0604020202020204" pitchFamily="34" charset="0"/>
                        </a:rPr>
                        <a:t> number of SMEs attending the event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48" marR="51848" marT="0" marB="0"/>
                </a:tc>
                <a:extLst>
                  <a:ext uri="{0D108BD9-81ED-4DB2-BD59-A6C34878D82A}">
                    <a16:rowId xmlns:a16="http://schemas.microsoft.com/office/drawing/2014/main" val="1982506770"/>
                  </a:ext>
                </a:extLst>
              </a:tr>
            </a:tbl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167523" y="5838235"/>
            <a:ext cx="8829894" cy="0"/>
          </a:xfrm>
          <a:prstGeom prst="line">
            <a:avLst/>
          </a:prstGeom>
          <a:ln w="317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E72491DE-8A74-4252-A7EC-306548900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523" y="457200"/>
            <a:ext cx="8829894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AU" sz="3200" b="1" dirty="0">
                <a:solidFill>
                  <a:srgbClr val="3D5567"/>
                </a:solidFill>
                <a:latin typeface="Arial"/>
                <a:cs typeface="Arial"/>
              </a:rPr>
              <a:t>THE RESULTS CHAIN “CHEAT SHEET” EXAMPLE</a:t>
            </a:r>
          </a:p>
        </p:txBody>
      </p:sp>
    </p:spTree>
    <p:extLst>
      <p:ext uri="{BB962C8B-B14F-4D97-AF65-F5344CB8AC3E}">
        <p14:creationId xmlns:p14="http://schemas.microsoft.com/office/powerpoint/2010/main" val="4378690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8511102-F115-415B-B8F3-6C00375BB7E2}"/>
              </a:ext>
            </a:extLst>
          </p:cNvPr>
          <p:cNvGrpSpPr/>
          <p:nvPr/>
        </p:nvGrpSpPr>
        <p:grpSpPr>
          <a:xfrm>
            <a:off x="-104239" y="6116068"/>
            <a:ext cx="8904526" cy="741932"/>
            <a:chOff x="-121813" y="5933152"/>
            <a:chExt cx="11872701" cy="98924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8CEB2BD-96FE-4EDD-8FD9-4B72DC09B1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1813" y="5933152"/>
              <a:ext cx="2543041" cy="989243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91CEADD-F1BA-40CF-9285-9F179E705A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2912" y="6447712"/>
              <a:ext cx="2927976" cy="242861"/>
            </a:xfrm>
            <a:prstGeom prst="rect">
              <a:avLst/>
            </a:prstGeom>
          </p:spPr>
        </p:pic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2A318E50-8B85-435F-851E-B649668255BA}"/>
              </a:ext>
            </a:extLst>
          </p:cNvPr>
          <p:cNvSpPr txBox="1">
            <a:spLocks/>
          </p:cNvSpPr>
          <p:nvPr/>
        </p:nvSpPr>
        <p:spPr bwMode="auto">
          <a:xfrm>
            <a:off x="632674" y="1061049"/>
            <a:ext cx="7481015" cy="137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 fontScale="47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6700" b="1" dirty="0">
                <a:solidFill>
                  <a:srgbClr val="3D5567"/>
                </a:solidFill>
                <a:latin typeface="Arial"/>
                <a:cs typeface="Arial"/>
              </a:rPr>
              <a:t>PROJECT EXPENDITURE</a:t>
            </a:r>
            <a:br>
              <a:rPr lang="en-US" sz="1800" b="1" dirty="0">
                <a:solidFill>
                  <a:srgbClr val="3D5567"/>
                </a:solidFill>
                <a:latin typeface="Arial"/>
                <a:cs typeface="Arial"/>
              </a:rPr>
            </a:br>
            <a:r>
              <a:rPr lang="en-US" sz="3300" dirty="0">
                <a:solidFill>
                  <a:srgbClr val="3D5567"/>
                </a:solidFill>
                <a:latin typeface="Arial"/>
                <a:cs typeface="Arial"/>
              </a:rPr>
              <a:t>To ensure sustainability, USAID LinkSME should not become a market player. We will invest in development activities (one-time, catalytic) while avoiding paying for transactions or assets.</a:t>
            </a:r>
          </a:p>
          <a:p>
            <a:pPr algn="l"/>
            <a:endParaRPr lang="en-US" sz="2600" dirty="0">
              <a:solidFill>
                <a:srgbClr val="3D5567"/>
              </a:solidFill>
              <a:latin typeface="Arial"/>
              <a:cs typeface="Arial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3E90AC8-8469-4CA6-A359-5CBF93E296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9617625"/>
              </p:ext>
            </p:extLst>
          </p:nvPr>
        </p:nvGraphicFramePr>
        <p:xfrm>
          <a:off x="632674" y="2725947"/>
          <a:ext cx="7403978" cy="2711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19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19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712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  <a:cs typeface="Arial" panose="020B0604020202020204" pitchFamily="34" charset="0"/>
                        </a:rPr>
                        <a:t>Development</a:t>
                      </a:r>
                    </a:p>
                  </a:txBody>
                  <a:tcPr marL="69130" marR="69130" marT="34565" marB="345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  <a:cs typeface="Arial" panose="020B0604020202020204" pitchFamily="34" charset="0"/>
                        </a:rPr>
                        <a:t>Transactional </a:t>
                      </a:r>
                    </a:p>
                  </a:txBody>
                  <a:tcPr marL="69130" marR="69130" marT="34565" marB="3456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129">
                <a:tc>
                  <a:txBody>
                    <a:bodyPr/>
                    <a:lstStyle/>
                    <a:p>
                      <a:pPr marL="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Capacity building</a:t>
                      </a:r>
                    </a:p>
                  </a:txBody>
                  <a:tcPr marL="69130" marR="69130" marT="34565" marB="34565"/>
                </a:tc>
                <a:tc>
                  <a:txBody>
                    <a:bodyPr/>
                    <a:lstStyle/>
                    <a:p>
                      <a:pPr marL="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Capital investment </a:t>
                      </a:r>
                    </a:p>
                  </a:txBody>
                  <a:tcPr marL="69130" marR="69130" marT="34565" marB="3456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129">
                <a:tc>
                  <a:txBody>
                    <a:bodyPr/>
                    <a:lstStyle/>
                    <a:p>
                      <a:pPr marL="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Technical advisory</a:t>
                      </a:r>
                    </a:p>
                  </a:txBody>
                  <a:tcPr marL="69130" marR="69130" marT="34565" marB="34565"/>
                </a:tc>
                <a:tc>
                  <a:txBody>
                    <a:bodyPr/>
                    <a:lstStyle/>
                    <a:p>
                      <a:pPr marL="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Construction</a:t>
                      </a:r>
                    </a:p>
                  </a:txBody>
                  <a:tcPr marL="69130" marR="69130" marT="34565" marB="3456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129">
                <a:tc>
                  <a:txBody>
                    <a:bodyPr/>
                    <a:lstStyle/>
                    <a:p>
                      <a:pPr marL="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Matchmaking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9130" marR="69130" marT="34565" marB="34565"/>
                </a:tc>
                <a:tc>
                  <a:txBody>
                    <a:bodyPr/>
                    <a:lstStyle/>
                    <a:p>
                      <a:pPr marL="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Staff costs </a:t>
                      </a:r>
                    </a:p>
                  </a:txBody>
                  <a:tcPr marL="69130" marR="69130" marT="34565" marB="3456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129">
                <a:tc>
                  <a:txBody>
                    <a:bodyPr/>
                    <a:lstStyle/>
                    <a:p>
                      <a:pPr marL="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Connections and referrals</a:t>
                      </a:r>
                    </a:p>
                  </a:txBody>
                  <a:tcPr marL="69130" marR="69130" marT="34565" marB="34565"/>
                </a:tc>
                <a:tc>
                  <a:txBody>
                    <a:bodyPr/>
                    <a:lstStyle/>
                    <a:p>
                      <a:pPr marL="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Equipment</a:t>
                      </a:r>
                    </a:p>
                  </a:txBody>
                  <a:tcPr marL="69130" marR="69130" marT="34565" marB="3456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8884">
                <a:tc>
                  <a:txBody>
                    <a:bodyPr/>
                    <a:lstStyle/>
                    <a:p>
                      <a:pPr marL="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Piloting and demonstration</a:t>
                      </a:r>
                    </a:p>
                  </a:txBody>
                  <a:tcPr marL="69130" marR="69130" marT="34565" marB="34565"/>
                </a:tc>
                <a:tc>
                  <a:txBody>
                    <a:bodyPr/>
                    <a:lstStyle/>
                    <a:p>
                      <a:pPr marL="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Input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s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upplies</a:t>
                      </a:r>
                    </a:p>
                  </a:txBody>
                  <a:tcPr marL="69130" marR="69130" marT="34565" marB="3456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7129">
                <a:tc>
                  <a:txBody>
                    <a:bodyPr/>
                    <a:lstStyle/>
                    <a:p>
                      <a:pPr marL="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Market intelligence</a:t>
                      </a:r>
                    </a:p>
                  </a:txBody>
                  <a:tcPr marL="69130" marR="69130" marT="34565" marB="34565"/>
                </a:tc>
                <a:tc>
                  <a:txBody>
                    <a:bodyPr/>
                    <a:lstStyle/>
                    <a:p>
                      <a:pPr marL="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Sitting fees and per diems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9130" marR="69130" marT="34565" marB="34565"/>
                </a:tc>
                <a:extLst>
                  <a:ext uri="{0D108BD9-81ED-4DB2-BD59-A6C34878D82A}">
                    <a16:rowId xmlns:a16="http://schemas.microsoft.com/office/drawing/2014/main" val="3104497279"/>
                  </a:ext>
                </a:extLst>
              </a:tr>
            </a:tbl>
          </a:graphicData>
        </a:graphic>
      </p:graphicFrame>
      <p:sp>
        <p:nvSpPr>
          <p:cNvPr id="13" name="&quot;No&quot; Symbol 4">
            <a:extLst>
              <a:ext uri="{FF2B5EF4-FFF2-40B4-BE49-F238E27FC236}">
                <a16:creationId xmlns:a16="http://schemas.microsoft.com/office/drawing/2014/main" id="{FA4C0DAB-AF08-48A7-898F-CEFA37BBBC6F}"/>
              </a:ext>
            </a:extLst>
          </p:cNvPr>
          <p:cNvSpPr/>
          <p:nvPr/>
        </p:nvSpPr>
        <p:spPr>
          <a:xfrm>
            <a:off x="5036516" y="3164753"/>
            <a:ext cx="2270057" cy="2215220"/>
          </a:xfrm>
          <a:prstGeom prst="noSmoking">
            <a:avLst>
              <a:gd name="adj" fmla="val 808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6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034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97FB577E-92FA-47B2-9111-D0C7B16FB3B7}"/>
              </a:ext>
            </a:extLst>
          </p:cNvPr>
          <p:cNvGrpSpPr/>
          <p:nvPr/>
        </p:nvGrpSpPr>
        <p:grpSpPr>
          <a:xfrm>
            <a:off x="0" y="6116068"/>
            <a:ext cx="8904526" cy="741932"/>
            <a:chOff x="-121813" y="5933152"/>
            <a:chExt cx="11872701" cy="98924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4A2BD0C-FB3D-4827-96B3-F5A2155C04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1813" y="5933152"/>
              <a:ext cx="2543041" cy="989243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F6A9EFE-E723-42C3-A925-6FAE1D4738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2912" y="6447712"/>
              <a:ext cx="2927976" cy="242861"/>
            </a:xfrm>
            <a:prstGeom prst="rect">
              <a:avLst/>
            </a:prstGeom>
          </p:spPr>
        </p:pic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87AF7B5F-795B-4E49-964C-2B17562109BA}"/>
              </a:ext>
            </a:extLst>
          </p:cNvPr>
          <p:cNvSpPr txBox="1">
            <a:spLocks/>
          </p:cNvSpPr>
          <p:nvPr/>
        </p:nvSpPr>
        <p:spPr bwMode="auto">
          <a:xfrm>
            <a:off x="684190" y="1003748"/>
            <a:ext cx="7481015" cy="851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3D5567"/>
                </a:solidFill>
                <a:latin typeface="Arial"/>
                <a:cs typeface="Arial"/>
              </a:rPr>
              <a:t>PROJECT EXPENDITURE</a:t>
            </a:r>
            <a:endParaRPr lang="en-US" sz="2600" dirty="0">
              <a:solidFill>
                <a:srgbClr val="3D5567"/>
              </a:solidFill>
              <a:latin typeface="Arial"/>
              <a:cs typeface="Arial"/>
            </a:endParaRPr>
          </a:p>
        </p:txBody>
      </p:sp>
      <p:pic>
        <p:nvPicPr>
          <p:cNvPr id="10" name="Picture 2" descr="https://media.nga.gov/public/objects/1/0/0/5/1005-alternate-2-440x400.jpg">
            <a:extLst>
              <a:ext uri="{FF2B5EF4-FFF2-40B4-BE49-F238E27FC236}">
                <a16:creationId xmlns:a16="http://schemas.microsoft.com/office/drawing/2014/main" id="{9C60B6AF-6961-4028-9989-D82D4CA20F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7" t="11009" r="18884" b="9065"/>
          <a:stretch/>
        </p:blipFill>
        <p:spPr bwMode="auto">
          <a:xfrm>
            <a:off x="1100798" y="2447474"/>
            <a:ext cx="2290194" cy="30452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B2C6362-D43F-4F00-A9B5-A91CA24C9C51}"/>
              </a:ext>
            </a:extLst>
          </p:cNvPr>
          <p:cNvSpPr txBox="1"/>
          <p:nvPr/>
        </p:nvSpPr>
        <p:spPr>
          <a:xfrm>
            <a:off x="4105569" y="2447474"/>
            <a:ext cx="4086686" cy="3529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solidFill>
                  <a:srgbClr val="3D5567"/>
                </a:solidFill>
                <a:latin typeface="Arial"/>
                <a:cs typeface="Arial"/>
              </a:rPr>
              <a:t>Food for thought</a:t>
            </a:r>
            <a:endParaRPr lang="en-US" sz="2400" dirty="0">
              <a:solidFill>
                <a:srgbClr val="3D5567"/>
              </a:solidFill>
              <a:latin typeface="Arial" charset="0"/>
              <a:cs typeface="Arial" charset="0"/>
            </a:endParaRPr>
          </a:p>
          <a:p>
            <a:pPr marL="128588" indent="-128588">
              <a:lnSpc>
                <a:spcPct val="120000"/>
              </a:lnSpc>
              <a:spcAft>
                <a:spcPts val="900"/>
              </a:spcAft>
              <a:buFont typeface="Arial"/>
              <a:buChar char="•"/>
            </a:pPr>
            <a:r>
              <a:rPr lang="en-US" sz="1200" dirty="0">
                <a:latin typeface="Arial" charset="0"/>
                <a:cs typeface="Arial" charset="0"/>
              </a:rPr>
              <a:t>Are we just paying the partner’s bills for them?</a:t>
            </a:r>
          </a:p>
          <a:p>
            <a:pPr marL="128588" indent="-128588">
              <a:lnSpc>
                <a:spcPct val="120000"/>
              </a:lnSpc>
              <a:spcAft>
                <a:spcPts val="900"/>
              </a:spcAft>
              <a:buFont typeface="Arial"/>
              <a:buChar char="•"/>
            </a:pPr>
            <a:r>
              <a:rPr lang="en-US" sz="1200" dirty="0">
                <a:latin typeface="Arial" charset="0"/>
                <a:cs typeface="Arial" charset="0"/>
              </a:rPr>
              <a:t>Would they have done it anyway?</a:t>
            </a:r>
          </a:p>
          <a:p>
            <a:pPr marL="128588" indent="-128588">
              <a:lnSpc>
                <a:spcPct val="120000"/>
              </a:lnSpc>
              <a:spcAft>
                <a:spcPts val="900"/>
              </a:spcAft>
              <a:buFont typeface="Arial"/>
              <a:buChar char="•"/>
            </a:pPr>
            <a:r>
              <a:rPr lang="en-US" sz="1200" dirty="0">
                <a:latin typeface="Arial" charset="0"/>
                <a:cs typeface="Arial" charset="0"/>
              </a:rPr>
              <a:t>Is our intervention building capacity to do it on their own in the future? How?</a:t>
            </a:r>
          </a:p>
          <a:p>
            <a:pPr marL="128588" indent="-128588">
              <a:lnSpc>
                <a:spcPct val="120000"/>
              </a:lnSpc>
              <a:spcAft>
                <a:spcPts val="900"/>
              </a:spcAft>
              <a:buFont typeface="Arial"/>
              <a:buChar char="•"/>
            </a:pPr>
            <a:r>
              <a:rPr lang="en-US" sz="1200" dirty="0">
                <a:latin typeface="Arial" charset="0"/>
                <a:cs typeface="Arial" charset="0"/>
              </a:rPr>
              <a:t>Does our intervention expenditure contribute to systemic change, or does it just solve business problems for the partner?</a:t>
            </a:r>
          </a:p>
          <a:p>
            <a:pPr marL="128588" indent="-128588">
              <a:lnSpc>
                <a:spcPct val="120000"/>
              </a:lnSpc>
              <a:spcAft>
                <a:spcPts val="900"/>
              </a:spcAft>
              <a:buFont typeface="Arial"/>
              <a:buChar char="•"/>
            </a:pPr>
            <a:r>
              <a:rPr lang="en-US" sz="1200" dirty="0">
                <a:latin typeface="Arial" charset="0"/>
                <a:cs typeface="Arial" charset="0"/>
              </a:rPr>
              <a:t>Did we conduct a thorough problem definition and root cause analysis to assure that we are addressing priority issues, or did we just accept the partner’s request?</a:t>
            </a:r>
          </a:p>
          <a:p>
            <a:pPr marL="128588" indent="-128588">
              <a:lnSpc>
                <a:spcPct val="120000"/>
              </a:lnSpc>
              <a:spcAft>
                <a:spcPts val="900"/>
              </a:spcAft>
              <a:buFont typeface="Arial"/>
              <a:buChar char="•"/>
            </a:pPr>
            <a:r>
              <a:rPr lang="en-US" sz="1200" dirty="0">
                <a:latin typeface="Arial" charset="0"/>
                <a:cs typeface="Arial" charset="0"/>
              </a:rPr>
              <a:t>If we step away, is the partner on the road to impact?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021E23-36B1-4CE8-A071-4BC76D52A71B}"/>
              </a:ext>
            </a:extLst>
          </p:cNvPr>
          <p:cNvSpPr txBox="1"/>
          <p:nvPr/>
        </p:nvSpPr>
        <p:spPr>
          <a:xfrm>
            <a:off x="2104845" y="5754224"/>
            <a:ext cx="137827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Image: National Gallery of Art</a:t>
            </a:r>
          </a:p>
        </p:txBody>
      </p:sp>
    </p:spTree>
    <p:extLst>
      <p:ext uri="{BB962C8B-B14F-4D97-AF65-F5344CB8AC3E}">
        <p14:creationId xmlns:p14="http://schemas.microsoft.com/office/powerpoint/2010/main" val="12621809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8511102-F115-415B-B8F3-6C00375BB7E2}"/>
              </a:ext>
            </a:extLst>
          </p:cNvPr>
          <p:cNvGrpSpPr/>
          <p:nvPr/>
        </p:nvGrpSpPr>
        <p:grpSpPr>
          <a:xfrm>
            <a:off x="-104239" y="6116068"/>
            <a:ext cx="8904526" cy="741932"/>
            <a:chOff x="-121813" y="5933152"/>
            <a:chExt cx="11872701" cy="98924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8CEB2BD-96FE-4EDD-8FD9-4B72DC09B1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1813" y="5933152"/>
              <a:ext cx="2543041" cy="989243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91CEADD-F1BA-40CF-9285-9F179E705A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2912" y="6447712"/>
              <a:ext cx="2927976" cy="242861"/>
            </a:xfrm>
            <a:prstGeom prst="rect">
              <a:avLst/>
            </a:prstGeom>
          </p:spPr>
        </p:pic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2A318E50-8B85-435F-851E-B649668255BA}"/>
              </a:ext>
            </a:extLst>
          </p:cNvPr>
          <p:cNvSpPr txBox="1">
            <a:spLocks/>
          </p:cNvSpPr>
          <p:nvPr/>
        </p:nvSpPr>
        <p:spPr bwMode="auto">
          <a:xfrm>
            <a:off x="632674" y="1209810"/>
            <a:ext cx="7481015" cy="851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3D5567"/>
                </a:solidFill>
                <a:latin typeface="Arial"/>
                <a:cs typeface="Arial"/>
              </a:rPr>
              <a:t>VALUE FOR MONEY (VFM)</a:t>
            </a:r>
            <a:br>
              <a:rPr lang="en-US" sz="1800" b="1" dirty="0">
                <a:solidFill>
                  <a:srgbClr val="3D5567"/>
                </a:solidFill>
                <a:latin typeface="Arial"/>
                <a:cs typeface="Arial"/>
              </a:rPr>
            </a:br>
            <a:r>
              <a:rPr lang="en-US" sz="2600" b="1" dirty="0">
                <a:solidFill>
                  <a:srgbClr val="3D5567"/>
                </a:solidFill>
                <a:latin typeface="Arial"/>
                <a:cs typeface="Arial"/>
              </a:rPr>
              <a:t>Practical Experience</a:t>
            </a:r>
            <a:endParaRPr lang="en-US" sz="2600" dirty="0">
              <a:solidFill>
                <a:srgbClr val="3D5567"/>
              </a:solidFill>
              <a:latin typeface="Arial"/>
              <a:cs typeface="Arial"/>
            </a:endParaRPr>
          </a:p>
        </p:txBody>
      </p:sp>
      <p:graphicFrame>
        <p:nvGraphicFramePr>
          <p:cNvPr id="8" name="Content Placeholder 4">
            <a:extLst>
              <a:ext uri="{FF2B5EF4-FFF2-40B4-BE49-F238E27FC236}">
                <a16:creationId xmlns:a16="http://schemas.microsoft.com/office/drawing/2014/main" id="{7622E9A6-BD12-4DCB-8A6E-9B417EE817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7632461"/>
              </p:ext>
            </p:extLst>
          </p:nvPr>
        </p:nvGraphicFramePr>
        <p:xfrm>
          <a:off x="632674" y="2343525"/>
          <a:ext cx="7622328" cy="1930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0776">
                  <a:extLst>
                    <a:ext uri="{9D8B030D-6E8A-4147-A177-3AD203B41FA5}">
                      <a16:colId xmlns:a16="http://schemas.microsoft.com/office/drawing/2014/main" val="721857459"/>
                    </a:ext>
                  </a:extLst>
                </a:gridCol>
                <a:gridCol w="2540776">
                  <a:extLst>
                    <a:ext uri="{9D8B030D-6E8A-4147-A177-3AD203B41FA5}">
                      <a16:colId xmlns:a16="http://schemas.microsoft.com/office/drawing/2014/main" val="966039778"/>
                    </a:ext>
                  </a:extLst>
                </a:gridCol>
                <a:gridCol w="2540776">
                  <a:extLst>
                    <a:ext uri="{9D8B030D-6E8A-4147-A177-3AD203B41FA5}">
                      <a16:colId xmlns:a16="http://schemas.microsoft.com/office/drawing/2014/main" val="1313906743"/>
                    </a:ext>
                  </a:extLst>
                </a:gridCol>
              </a:tblGrid>
              <a:tr h="39042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 </a:t>
                      </a:r>
                      <a:r>
                        <a:rPr lang="en-US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VfM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Moderate</a:t>
                      </a:r>
                      <a:r>
                        <a:rPr lang="en-US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VfM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 </a:t>
                      </a:r>
                      <a:r>
                        <a:rPr lang="en-US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VfM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9662409"/>
                  </a:ext>
                </a:extLst>
              </a:tr>
              <a:tr h="1540305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Local LTTA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Trade exhibitions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Matchmaking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Targeted partner events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Local STTA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Expat STTA (long assignments)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Expensive venues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Untargeted events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Partner wish lists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8302646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59C70D1-536A-499F-A179-B1DF76BC0D4B}"/>
              </a:ext>
            </a:extLst>
          </p:cNvPr>
          <p:cNvSpPr txBox="1"/>
          <p:nvPr/>
        </p:nvSpPr>
        <p:spPr>
          <a:xfrm>
            <a:off x="632673" y="4558142"/>
            <a:ext cx="762232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 for Money can be monetized and calculated as 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Input ÷ Impact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USAID LinkSME illustration: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an event intended to recruit SMEs into our database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Money spent ÷ # of online registrations = cost per registration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be compared between partners and channels to determine most effective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068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8511102-F115-415B-B8F3-6C00375BB7E2}"/>
              </a:ext>
            </a:extLst>
          </p:cNvPr>
          <p:cNvGrpSpPr/>
          <p:nvPr/>
        </p:nvGrpSpPr>
        <p:grpSpPr>
          <a:xfrm>
            <a:off x="-104239" y="6116068"/>
            <a:ext cx="8904526" cy="741932"/>
            <a:chOff x="-121813" y="5933152"/>
            <a:chExt cx="11872701" cy="98924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8CEB2BD-96FE-4EDD-8FD9-4B72DC09B1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1813" y="5933152"/>
              <a:ext cx="2543041" cy="989243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91CEADD-F1BA-40CF-9285-9F179E705A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2912" y="6447712"/>
              <a:ext cx="2927976" cy="242861"/>
            </a:xfrm>
            <a:prstGeom prst="rect">
              <a:avLst/>
            </a:prstGeom>
          </p:spPr>
        </p:pic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2A318E50-8B85-435F-851E-B649668255BA}"/>
              </a:ext>
            </a:extLst>
          </p:cNvPr>
          <p:cNvSpPr txBox="1">
            <a:spLocks/>
          </p:cNvSpPr>
          <p:nvPr/>
        </p:nvSpPr>
        <p:spPr bwMode="auto">
          <a:xfrm>
            <a:off x="632674" y="1209810"/>
            <a:ext cx="7481015" cy="851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3D5567"/>
                </a:solidFill>
                <a:latin typeface="Arial"/>
                <a:cs typeface="Arial"/>
              </a:rPr>
              <a:t>BUILDING SUSTAINABILITY</a:t>
            </a:r>
            <a:br>
              <a:rPr lang="en-US" sz="1800" b="1" dirty="0">
                <a:solidFill>
                  <a:srgbClr val="3D5567"/>
                </a:solidFill>
                <a:latin typeface="Arial"/>
                <a:cs typeface="Arial"/>
              </a:rPr>
            </a:br>
            <a:r>
              <a:rPr lang="en-US" sz="2600" dirty="0">
                <a:solidFill>
                  <a:srgbClr val="3D5567"/>
                </a:solidFill>
                <a:latin typeface="Arial"/>
                <a:cs typeface="Arial"/>
              </a:rPr>
              <a:t>Partner vs. Vendor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5A6076-3B6E-4506-9894-922772FC4491}"/>
              </a:ext>
            </a:extLst>
          </p:cNvPr>
          <p:cNvSpPr txBox="1"/>
          <p:nvPr/>
        </p:nvSpPr>
        <p:spPr>
          <a:xfrm>
            <a:off x="542278" y="2466792"/>
            <a:ext cx="3727797" cy="3645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solidFill>
                  <a:srgbClr val="3D5567"/>
                </a:solidFill>
                <a:latin typeface="Arial"/>
                <a:cs typeface="Arial"/>
              </a:rPr>
              <a:t>Partner</a:t>
            </a:r>
            <a:endParaRPr lang="en-US" sz="2400" dirty="0">
              <a:solidFill>
                <a:srgbClr val="3D5567"/>
              </a:solidFill>
              <a:latin typeface="Arial" charset="0"/>
              <a:cs typeface="Arial" charset="0"/>
            </a:endParaRPr>
          </a:p>
          <a:p>
            <a:pPr marL="128588" indent="-128588">
              <a:lnSpc>
                <a:spcPct val="120000"/>
              </a:lnSpc>
              <a:spcAft>
                <a:spcPts val="900"/>
              </a:spcAft>
              <a:buFont typeface="Arial"/>
              <a:buChar char="•"/>
            </a:pPr>
            <a:r>
              <a:rPr lang="en-US" sz="1200" dirty="0">
                <a:latin typeface="Arial" charset="0"/>
                <a:cs typeface="Arial" charset="0"/>
              </a:rPr>
              <a:t>Shares mutual objective(s) with the project</a:t>
            </a:r>
          </a:p>
          <a:p>
            <a:pPr marL="585788" lvl="1" indent="-128588">
              <a:lnSpc>
                <a:spcPct val="120000"/>
              </a:lnSpc>
              <a:spcAft>
                <a:spcPts val="900"/>
              </a:spcAft>
              <a:buFont typeface="Arial"/>
              <a:buChar char="•"/>
            </a:pPr>
            <a:r>
              <a:rPr lang="en-US" sz="1200" dirty="0">
                <a:latin typeface="Arial" charset="0"/>
                <a:cs typeface="Arial" charset="0"/>
              </a:rPr>
              <a:t>At minimum, must coincide with </a:t>
            </a:r>
            <a:r>
              <a:rPr lang="en-US" sz="1200" b="1" dirty="0">
                <a:latin typeface="Arial" charset="0"/>
                <a:cs typeface="Arial" charset="0"/>
              </a:rPr>
              <a:t>one</a:t>
            </a:r>
            <a:r>
              <a:rPr lang="en-US" sz="1200" dirty="0">
                <a:latin typeface="Arial" charset="0"/>
                <a:cs typeface="Arial" charset="0"/>
              </a:rPr>
              <a:t> of the project’s top-line development objectives</a:t>
            </a:r>
          </a:p>
          <a:p>
            <a:pPr marL="585788" lvl="1" indent="-128588">
              <a:lnSpc>
                <a:spcPct val="120000"/>
              </a:lnSpc>
              <a:spcAft>
                <a:spcPts val="900"/>
              </a:spcAft>
              <a:buFont typeface="Arial"/>
              <a:buChar char="•"/>
            </a:pPr>
            <a:r>
              <a:rPr lang="en-US" sz="1200" dirty="0">
                <a:latin typeface="Arial" charset="0"/>
                <a:cs typeface="Arial" charset="0"/>
              </a:rPr>
              <a:t>USAID LinkSME: creating global value chain linkages, changing the system</a:t>
            </a:r>
          </a:p>
          <a:p>
            <a:pPr marL="128588" indent="-128588">
              <a:lnSpc>
                <a:spcPct val="120000"/>
              </a:lnSpc>
              <a:spcAft>
                <a:spcPts val="900"/>
              </a:spcAft>
              <a:buFont typeface="Arial"/>
              <a:buChar char="•"/>
            </a:pPr>
            <a:r>
              <a:rPr lang="en-US" sz="1200" dirty="0">
                <a:latin typeface="Arial" charset="0"/>
                <a:cs typeface="Arial" charset="0"/>
              </a:rPr>
              <a:t>Contributes resources to the partnership</a:t>
            </a:r>
          </a:p>
          <a:p>
            <a:pPr marL="128588" indent="-128588">
              <a:lnSpc>
                <a:spcPct val="120000"/>
              </a:lnSpc>
              <a:spcAft>
                <a:spcPts val="900"/>
              </a:spcAft>
              <a:buFont typeface="Arial"/>
              <a:buChar char="•"/>
            </a:pPr>
            <a:r>
              <a:rPr lang="en-US" sz="1200" dirty="0">
                <a:latin typeface="Arial" charset="0"/>
                <a:cs typeface="Arial" charset="0"/>
              </a:rPr>
              <a:t>Mutual activities are cost-shared based on each partner’s responsibilities</a:t>
            </a:r>
          </a:p>
          <a:p>
            <a:pPr marL="585788" lvl="1" indent="-128588">
              <a:lnSpc>
                <a:spcPct val="120000"/>
              </a:lnSpc>
              <a:spcAft>
                <a:spcPts val="900"/>
              </a:spcAft>
              <a:buFont typeface="Arial"/>
              <a:buChar char="•"/>
            </a:pPr>
            <a:r>
              <a:rPr lang="en-US" sz="1200" dirty="0">
                <a:latin typeface="Arial" charset="0"/>
                <a:cs typeface="Arial" charset="0"/>
              </a:rPr>
              <a:t>USAID LinkSME starts with 50/50 cost share</a:t>
            </a:r>
            <a:endParaRPr lang="en-US" sz="1350" dirty="0">
              <a:latin typeface="Arial" charset="0"/>
              <a:cs typeface="Arial" charset="0"/>
            </a:endParaRPr>
          </a:p>
          <a:p>
            <a:pPr marL="128588" indent="-128588">
              <a:lnSpc>
                <a:spcPct val="120000"/>
              </a:lnSpc>
              <a:spcAft>
                <a:spcPts val="900"/>
              </a:spcAft>
              <a:buFont typeface="Arial"/>
              <a:buChar char="•"/>
            </a:pPr>
            <a:r>
              <a:rPr lang="en-US" sz="1200" dirty="0">
                <a:latin typeface="Arial" charset="0"/>
                <a:cs typeface="Arial" charset="0"/>
              </a:rPr>
              <a:t>Builds sustainability through self-reliance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3242DA-0C04-46F4-95DF-BEAEDEDC3B26}"/>
              </a:ext>
            </a:extLst>
          </p:cNvPr>
          <p:cNvSpPr txBox="1"/>
          <p:nvPr/>
        </p:nvSpPr>
        <p:spPr>
          <a:xfrm>
            <a:off x="4649028" y="2447474"/>
            <a:ext cx="3245721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solidFill>
                  <a:srgbClr val="3D5567"/>
                </a:solidFill>
                <a:latin typeface="Arial"/>
                <a:cs typeface="Arial"/>
              </a:rPr>
              <a:t>Vendor</a:t>
            </a:r>
            <a:endParaRPr lang="en-US" sz="2400" dirty="0">
              <a:solidFill>
                <a:srgbClr val="3D5567"/>
              </a:solidFill>
              <a:latin typeface="Arial" charset="0"/>
              <a:cs typeface="Arial" charset="0"/>
            </a:endParaRPr>
          </a:p>
          <a:p>
            <a:pPr marL="128588" indent="-128588">
              <a:lnSpc>
                <a:spcPct val="120000"/>
              </a:lnSpc>
              <a:spcAft>
                <a:spcPts val="900"/>
              </a:spcAft>
              <a:buFont typeface="Arial"/>
              <a:buChar char="•"/>
            </a:pPr>
            <a:r>
              <a:rPr lang="en-US" sz="1200" dirty="0">
                <a:latin typeface="Arial" charset="0"/>
                <a:cs typeface="Arial" charset="0"/>
              </a:rPr>
              <a:t>Objective is purely economic (an exchange of value, i.e., product or services for money)</a:t>
            </a:r>
          </a:p>
          <a:p>
            <a:pPr marL="128588" indent="-128588">
              <a:lnSpc>
                <a:spcPct val="120000"/>
              </a:lnSpc>
              <a:spcAft>
                <a:spcPts val="900"/>
              </a:spcAft>
              <a:buFont typeface="Arial"/>
              <a:buChar char="•"/>
            </a:pPr>
            <a:r>
              <a:rPr lang="en-US" sz="1200" dirty="0">
                <a:latin typeface="Arial" charset="0"/>
                <a:cs typeface="Arial" charset="0"/>
              </a:rPr>
              <a:t>Transaction orientation</a:t>
            </a:r>
          </a:p>
          <a:p>
            <a:pPr marL="128588" indent="-128588">
              <a:lnSpc>
                <a:spcPct val="120000"/>
              </a:lnSpc>
              <a:spcAft>
                <a:spcPts val="900"/>
              </a:spcAft>
              <a:buFont typeface="Arial"/>
              <a:buChar char="•"/>
            </a:pPr>
            <a:r>
              <a:rPr lang="en-US" sz="1200" dirty="0">
                <a:latin typeface="Arial" charset="0"/>
                <a:cs typeface="Arial" charset="0"/>
              </a:rPr>
              <a:t>No cost share, expects 100% payment by the project</a:t>
            </a:r>
          </a:p>
          <a:p>
            <a:pPr marL="128588" indent="-128588">
              <a:lnSpc>
                <a:spcPct val="120000"/>
              </a:lnSpc>
              <a:spcAft>
                <a:spcPts val="900"/>
              </a:spcAft>
              <a:buFont typeface="Arial"/>
              <a:buChar char="•"/>
            </a:pPr>
            <a:r>
              <a:rPr lang="en-US" sz="1200" dirty="0">
                <a:latin typeface="Arial" charset="0"/>
                <a:cs typeface="Arial" charset="0"/>
              </a:rPr>
              <a:t>Project role is ultimately just to pay the bill</a:t>
            </a:r>
          </a:p>
          <a:p>
            <a:pPr marL="128588" indent="-128588">
              <a:lnSpc>
                <a:spcPct val="120000"/>
              </a:lnSpc>
              <a:spcAft>
                <a:spcPts val="900"/>
              </a:spcAft>
              <a:buFont typeface="Arial"/>
              <a:buChar char="•"/>
            </a:pPr>
            <a:r>
              <a:rPr lang="en-US" sz="1200" dirty="0">
                <a:latin typeface="Arial" charset="0"/>
                <a:cs typeface="Arial" charset="0"/>
              </a:rPr>
              <a:t>No sustainability, must pay again next time</a:t>
            </a:r>
          </a:p>
          <a:p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3196844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97FB577E-92FA-47B2-9111-D0C7B16FB3B7}"/>
              </a:ext>
            </a:extLst>
          </p:cNvPr>
          <p:cNvGrpSpPr/>
          <p:nvPr/>
        </p:nvGrpSpPr>
        <p:grpSpPr>
          <a:xfrm>
            <a:off x="0" y="6116068"/>
            <a:ext cx="8904526" cy="741932"/>
            <a:chOff x="-121813" y="5933152"/>
            <a:chExt cx="11872701" cy="98924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4A2BD0C-FB3D-4827-96B3-F5A2155C04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1813" y="5933152"/>
              <a:ext cx="2543041" cy="989243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F6A9EFE-E723-42C3-A925-6FAE1D4738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2912" y="6447712"/>
              <a:ext cx="2927976" cy="242861"/>
            </a:xfrm>
            <a:prstGeom prst="rect">
              <a:avLst/>
            </a:prstGeom>
          </p:spPr>
        </p:pic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87AF7B5F-795B-4E49-964C-2B17562109BA}"/>
              </a:ext>
            </a:extLst>
          </p:cNvPr>
          <p:cNvSpPr txBox="1">
            <a:spLocks/>
          </p:cNvSpPr>
          <p:nvPr/>
        </p:nvSpPr>
        <p:spPr bwMode="auto">
          <a:xfrm>
            <a:off x="684190" y="1003748"/>
            <a:ext cx="7481015" cy="851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3D5567"/>
                </a:solidFill>
                <a:latin typeface="Arial"/>
                <a:cs typeface="Arial"/>
              </a:rPr>
              <a:t>USAID LINKAGES FOR SMALL AND MEDIUM ENTERPRISES (LinkSME)</a:t>
            </a:r>
            <a:endParaRPr lang="en-US" sz="2600" dirty="0">
              <a:solidFill>
                <a:srgbClr val="3D5567"/>
              </a:solidFill>
              <a:latin typeface="Arial"/>
              <a:cs typeface="Arial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06F4C00-E0C4-4A7E-895E-A53C94AE8ABA}"/>
              </a:ext>
            </a:extLst>
          </p:cNvPr>
          <p:cNvSpPr txBox="1">
            <a:spLocks/>
          </p:cNvSpPr>
          <p:nvPr/>
        </p:nvSpPr>
        <p:spPr bwMode="auto">
          <a:xfrm>
            <a:off x="4572000" y="2137893"/>
            <a:ext cx="3566093" cy="317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spcCol="457200" rtlCol="0" anchor="t" anchorCtr="0" compatLnSpc="1">
            <a:prstTxWarp prst="textNoShape">
              <a:avLst/>
            </a:prstTxWarp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solidFill>
                  <a:srgbClr val="3D5567"/>
                </a:solidFill>
                <a:latin typeface="Arial"/>
                <a:cs typeface="Arial"/>
              </a:rPr>
              <a:t>Understanding the Logic behind LinkSME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en-US" sz="2000" dirty="0">
              <a:solidFill>
                <a:srgbClr val="3D5567"/>
              </a:solidFill>
              <a:latin typeface="Arial"/>
              <a:cs typeface="Arial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2000" dirty="0">
                <a:solidFill>
                  <a:srgbClr val="3D5567"/>
                </a:solidFill>
                <a:latin typeface="Arial"/>
                <a:cs typeface="Arial"/>
              </a:rPr>
              <a:t>Ron Ashkin, IESC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2000" dirty="0">
                <a:solidFill>
                  <a:srgbClr val="3D5567"/>
                </a:solidFill>
                <a:latin typeface="Arial"/>
                <a:cs typeface="Arial"/>
              </a:rPr>
              <a:t>Project Director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2000" dirty="0">
                <a:solidFill>
                  <a:srgbClr val="3D5567"/>
                </a:solidFill>
                <a:latin typeface="Arial"/>
                <a:cs typeface="Arial"/>
                <a:hlinkClick r:id="rId4"/>
              </a:rPr>
              <a:t>rashkin@linksme.org</a:t>
            </a:r>
            <a:r>
              <a:rPr lang="en-US" sz="2000" dirty="0">
                <a:solidFill>
                  <a:srgbClr val="3D5567"/>
                </a:solidFill>
                <a:latin typeface="Arial"/>
                <a:cs typeface="Arial"/>
              </a:rPr>
              <a:t> </a:t>
            </a:r>
          </a:p>
        </p:txBody>
      </p:sp>
      <p:pic>
        <p:nvPicPr>
          <p:cNvPr id="9" name="Picture 4" descr="https://images.careerbuilder.vn/employer_photo/106895/43166_1497265914.jpg">
            <a:extLst>
              <a:ext uri="{FF2B5EF4-FFF2-40B4-BE49-F238E27FC236}">
                <a16:creationId xmlns:a16="http://schemas.microsoft.com/office/drawing/2014/main" id="{9949C281-4B97-4B36-8FB8-2118B42B6E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3"/>
          <a:stretch/>
        </p:blipFill>
        <p:spPr bwMode="auto">
          <a:xfrm>
            <a:off x="684191" y="2230315"/>
            <a:ext cx="3739210" cy="27720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82FBF81-44D2-4184-BFE7-173A6708B28A}"/>
              </a:ext>
            </a:extLst>
          </p:cNvPr>
          <p:cNvSpPr txBox="1"/>
          <p:nvPr/>
        </p:nvSpPr>
        <p:spPr>
          <a:xfrm>
            <a:off x="3094933" y="5208481"/>
            <a:ext cx="132846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Image: East-West Industries</a:t>
            </a:r>
          </a:p>
        </p:txBody>
      </p:sp>
    </p:spTree>
    <p:extLst>
      <p:ext uri="{BB962C8B-B14F-4D97-AF65-F5344CB8AC3E}">
        <p14:creationId xmlns:p14="http://schemas.microsoft.com/office/powerpoint/2010/main" val="16253441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8511102-F115-415B-B8F3-6C00375BB7E2}"/>
              </a:ext>
            </a:extLst>
          </p:cNvPr>
          <p:cNvGrpSpPr/>
          <p:nvPr/>
        </p:nvGrpSpPr>
        <p:grpSpPr>
          <a:xfrm>
            <a:off x="-104239" y="6116068"/>
            <a:ext cx="8904526" cy="741932"/>
            <a:chOff x="-121813" y="5933152"/>
            <a:chExt cx="11872701" cy="98924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8CEB2BD-96FE-4EDD-8FD9-4B72DC09B1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1813" y="5933152"/>
              <a:ext cx="2543041" cy="989243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91CEADD-F1BA-40CF-9285-9F179E705A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2912" y="6447712"/>
              <a:ext cx="2927976" cy="242861"/>
            </a:xfrm>
            <a:prstGeom prst="rect">
              <a:avLst/>
            </a:prstGeom>
          </p:spPr>
        </p:pic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2A318E50-8B85-435F-851E-B649668255BA}"/>
              </a:ext>
            </a:extLst>
          </p:cNvPr>
          <p:cNvSpPr txBox="1">
            <a:spLocks/>
          </p:cNvSpPr>
          <p:nvPr/>
        </p:nvSpPr>
        <p:spPr bwMode="auto">
          <a:xfrm>
            <a:off x="632674" y="1209810"/>
            <a:ext cx="7481015" cy="851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3D5567"/>
                </a:solidFill>
                <a:latin typeface="Arial"/>
                <a:cs typeface="Arial"/>
              </a:rPr>
              <a:t>THOUGHTS ON IMPACT</a:t>
            </a:r>
            <a:endParaRPr lang="en-US" sz="2600" dirty="0">
              <a:solidFill>
                <a:srgbClr val="3D5567"/>
              </a:solidFill>
              <a:latin typeface="Arial"/>
              <a:cs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5A6076-3B6E-4506-9894-922772FC4491}"/>
              </a:ext>
            </a:extLst>
          </p:cNvPr>
          <p:cNvSpPr txBox="1"/>
          <p:nvPr/>
        </p:nvSpPr>
        <p:spPr>
          <a:xfrm>
            <a:off x="542278" y="2466792"/>
            <a:ext cx="3463051" cy="197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solidFill>
                  <a:srgbClr val="3D5567"/>
                </a:solidFill>
                <a:latin typeface="Arial"/>
                <a:cs typeface="Arial"/>
              </a:rPr>
              <a:t>Evidence</a:t>
            </a:r>
            <a:endParaRPr lang="en-US" sz="2400" dirty="0">
              <a:solidFill>
                <a:srgbClr val="3D5567"/>
              </a:solidFill>
              <a:latin typeface="Arial" charset="0"/>
              <a:cs typeface="Arial" charset="0"/>
            </a:endParaRPr>
          </a:p>
          <a:p>
            <a:pPr marL="128588" indent="-128588">
              <a:lnSpc>
                <a:spcPct val="120000"/>
              </a:lnSpc>
              <a:spcAft>
                <a:spcPts val="900"/>
              </a:spcAft>
              <a:buFont typeface="Arial"/>
              <a:buChar char="•"/>
            </a:pPr>
            <a:r>
              <a:rPr lang="en-US" sz="1200" dirty="0">
                <a:latin typeface="Arial" charset="0"/>
                <a:cs typeface="Arial" charset="0"/>
              </a:rPr>
              <a:t>Impact must be evidenced, not just illustrated</a:t>
            </a:r>
          </a:p>
          <a:p>
            <a:pPr marL="128588" indent="-128588">
              <a:lnSpc>
                <a:spcPct val="120000"/>
              </a:lnSpc>
              <a:spcAft>
                <a:spcPts val="900"/>
              </a:spcAft>
              <a:buFont typeface="Arial"/>
              <a:buChar char="•"/>
            </a:pPr>
            <a:r>
              <a:rPr lang="en-US" sz="1200" dirty="0">
                <a:latin typeface="Arial" charset="0"/>
                <a:cs typeface="Arial" charset="0"/>
              </a:rPr>
              <a:t>Success stories are illustrations, not results measurement</a:t>
            </a:r>
          </a:p>
          <a:p>
            <a:pPr marL="128588" indent="-128588">
              <a:lnSpc>
                <a:spcPct val="120000"/>
              </a:lnSpc>
              <a:spcAft>
                <a:spcPts val="900"/>
              </a:spcAft>
              <a:buFont typeface="Arial"/>
              <a:buChar char="•"/>
            </a:pPr>
            <a:r>
              <a:rPr lang="en-US" sz="1200" dirty="0">
                <a:latin typeface="Arial" charset="0"/>
                <a:cs typeface="Arial" charset="0"/>
              </a:rPr>
              <a:t>Methodology matters</a:t>
            </a:r>
          </a:p>
          <a:p>
            <a:endParaRPr lang="en-US" sz="135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3242DA-0C04-46F4-95DF-BEAEDEDC3B26}"/>
              </a:ext>
            </a:extLst>
          </p:cNvPr>
          <p:cNvSpPr txBox="1"/>
          <p:nvPr/>
        </p:nvSpPr>
        <p:spPr>
          <a:xfrm>
            <a:off x="4649028" y="2447474"/>
            <a:ext cx="3289627" cy="3527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solidFill>
                  <a:srgbClr val="3D5567"/>
                </a:solidFill>
                <a:latin typeface="Arial"/>
                <a:cs typeface="Arial"/>
              </a:rPr>
              <a:t>Coming Down to Earth</a:t>
            </a:r>
            <a:endParaRPr lang="en-US" sz="2400" dirty="0">
              <a:solidFill>
                <a:srgbClr val="3D5567"/>
              </a:solidFill>
              <a:latin typeface="Arial" charset="0"/>
              <a:cs typeface="Arial" charset="0"/>
            </a:endParaRPr>
          </a:p>
          <a:p>
            <a:pPr marL="128588" indent="-128588">
              <a:lnSpc>
                <a:spcPct val="120000"/>
              </a:lnSpc>
              <a:spcAft>
                <a:spcPts val="900"/>
              </a:spcAft>
              <a:buFont typeface="Arial"/>
              <a:buChar char="•"/>
            </a:pPr>
            <a:r>
              <a:rPr lang="en-US" sz="1200" dirty="0">
                <a:latin typeface="Arial" charset="0"/>
                <a:cs typeface="Arial" charset="0"/>
              </a:rPr>
              <a:t>An intervention may create impact, but is that impact sustainable? It is always possible to buy impact (= old school development, absent theory of change)</a:t>
            </a:r>
          </a:p>
          <a:p>
            <a:pPr marL="128588" indent="-128588">
              <a:lnSpc>
                <a:spcPct val="120000"/>
              </a:lnSpc>
              <a:spcAft>
                <a:spcPts val="900"/>
              </a:spcAft>
              <a:buFont typeface="Arial"/>
              <a:buChar char="•"/>
            </a:pPr>
            <a:r>
              <a:rPr lang="en-US" sz="1200" dirty="0">
                <a:latin typeface="Arial" charset="0"/>
                <a:cs typeface="Arial" charset="0"/>
              </a:rPr>
              <a:t>Is the impact scalable and system-wide, or does it just affect a pilot group and will magically scale up sometime after the project is over?</a:t>
            </a:r>
          </a:p>
          <a:p>
            <a:pPr marL="128588" indent="-128588">
              <a:lnSpc>
                <a:spcPct val="120000"/>
              </a:lnSpc>
              <a:spcAft>
                <a:spcPts val="900"/>
              </a:spcAft>
              <a:buFont typeface="Arial"/>
              <a:buChar char="•"/>
            </a:pPr>
            <a:r>
              <a:rPr lang="en-US" sz="1200" dirty="0">
                <a:latin typeface="Arial" charset="0"/>
                <a:cs typeface="Arial" charset="0"/>
              </a:rPr>
              <a:t>Is Value for Money considered, or did we spend $1 million to create $100,000 in impact?</a:t>
            </a:r>
          </a:p>
          <a:p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2018389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444B773-A323-422D-BC19-FCDB5C1CA5EB}"/>
              </a:ext>
            </a:extLst>
          </p:cNvPr>
          <p:cNvGrpSpPr/>
          <p:nvPr/>
        </p:nvGrpSpPr>
        <p:grpSpPr>
          <a:xfrm>
            <a:off x="-104239" y="6116068"/>
            <a:ext cx="8904526" cy="741932"/>
            <a:chOff x="-121813" y="5933152"/>
            <a:chExt cx="11872701" cy="98924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C648A81-EEE1-46B9-ADAF-F2C8492D2F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1813" y="5933152"/>
              <a:ext cx="2543041" cy="989243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BDF9BE6-6BEB-4C1C-90D8-0D963F2EFC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2912" y="6447712"/>
              <a:ext cx="2927976" cy="242861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AA780C35-49B3-4AF5-A1C9-93B2BE093FB4}"/>
              </a:ext>
            </a:extLst>
          </p:cNvPr>
          <p:cNvSpPr txBox="1"/>
          <p:nvPr/>
        </p:nvSpPr>
        <p:spPr>
          <a:xfrm>
            <a:off x="403223" y="1647024"/>
            <a:ext cx="6784977" cy="84638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sz="1500" b="1" dirty="0">
                <a:solidFill>
                  <a:srgbClr val="3D5567"/>
                </a:solidFill>
                <a:latin typeface="Arial"/>
                <a:cs typeface="Arial"/>
              </a:rPr>
              <a:t>What might be applied to other programs and contexts?</a:t>
            </a:r>
          </a:p>
          <a:p>
            <a:pPr eaLnBrk="1" hangingPunct="1">
              <a:spcAft>
                <a:spcPts val="600"/>
              </a:spcAft>
            </a:pPr>
            <a:r>
              <a:rPr lang="en-US" sz="1500" b="1" dirty="0">
                <a:solidFill>
                  <a:srgbClr val="3D5567"/>
                </a:solidFill>
                <a:latin typeface="Arial"/>
                <a:cs typeface="Arial"/>
              </a:rPr>
              <a:t>What are the indispensable lessons to share with others?</a:t>
            </a:r>
          </a:p>
          <a:p>
            <a:pPr algn="ctr" eaLnBrk="1" hangingPunct="1"/>
            <a:endParaRPr lang="en-US" sz="1500" dirty="0">
              <a:solidFill>
                <a:srgbClr val="7F7F7F"/>
              </a:solidFill>
              <a:latin typeface="Arial" charset="0"/>
            </a:endParaRPr>
          </a:p>
        </p:txBody>
      </p:sp>
      <p:pic>
        <p:nvPicPr>
          <p:cNvPr id="8" name="Picture 7" descr="Top Take Aways Microlinks-01.png">
            <a:extLst>
              <a:ext uri="{FF2B5EF4-FFF2-40B4-BE49-F238E27FC236}">
                <a16:creationId xmlns:a16="http://schemas.microsoft.com/office/drawing/2014/main" id="{D475B28F-E82E-41F0-ABA0-9C65B33924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91" y="760935"/>
            <a:ext cx="5757332" cy="986829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971F204D-595C-45FB-AD2A-091791DC639A}"/>
              </a:ext>
            </a:extLst>
          </p:cNvPr>
          <p:cNvSpPr/>
          <p:nvPr/>
        </p:nvSpPr>
        <p:spPr>
          <a:xfrm>
            <a:off x="235119" y="2428646"/>
            <a:ext cx="519195" cy="519195"/>
          </a:xfrm>
          <a:prstGeom prst="ellipse">
            <a:avLst/>
          </a:prstGeom>
          <a:ln>
            <a:solidFill>
              <a:srgbClr val="F2694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26940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0CE24A1-AB93-48FA-955A-3D2A329D4B29}"/>
              </a:ext>
            </a:extLst>
          </p:cNvPr>
          <p:cNvSpPr txBox="1">
            <a:spLocks/>
          </p:cNvSpPr>
          <p:nvPr/>
        </p:nvSpPr>
        <p:spPr bwMode="auto">
          <a:xfrm>
            <a:off x="816910" y="2410860"/>
            <a:ext cx="2204747" cy="2778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spcCol="457200" rtlCol="0" anchor="t" anchorCtr="0" compatLnSpc="1">
            <a:prstTxWarp prst="textNoShape">
              <a:avLst/>
            </a:prstTxWarp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1800" dirty="0">
                <a:solidFill>
                  <a:srgbClr val="3D5567"/>
                </a:solidFill>
                <a:latin typeface="Arial"/>
                <a:cs typeface="Arial"/>
              </a:rPr>
              <a:t>Sound Logic is Key</a:t>
            </a:r>
            <a:endParaRPr lang="en-US" sz="1800" dirty="0">
              <a:solidFill>
                <a:srgbClr val="3D5567"/>
              </a:solidFill>
              <a:latin typeface="Arial"/>
              <a:cs typeface="Arial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charset="0"/>
              <a:buNone/>
            </a:pPr>
            <a:r>
              <a:rPr lang="en-US" sz="1200" dirty="0">
                <a:solidFill>
                  <a:schemeClr val="tx1"/>
                </a:solidFill>
                <a:latin typeface="Arial" charset="0"/>
                <a:cs typeface="Arial" charset="0"/>
              </a:rPr>
              <a:t>Your intervention logic should be obvious to a third-party observer and not a “stretch” that has to be explained in detail to non-specialists. Avoid a leap of faith from outcome to impact.</a:t>
            </a:r>
            <a:endParaRPr lang="en-US" sz="1400" dirty="0">
              <a:solidFill>
                <a:schemeClr val="tx1"/>
              </a:solidFill>
              <a:latin typeface="Calibri" charset="0"/>
              <a:cs typeface="Geneva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AF6F3EE-2CB0-4539-879E-CFAC9830111F}"/>
              </a:ext>
            </a:extLst>
          </p:cNvPr>
          <p:cNvSpPr/>
          <p:nvPr/>
        </p:nvSpPr>
        <p:spPr>
          <a:xfrm>
            <a:off x="235119" y="4105046"/>
            <a:ext cx="519195" cy="519195"/>
          </a:xfrm>
          <a:prstGeom prst="ellipse">
            <a:avLst/>
          </a:prstGeom>
          <a:ln>
            <a:solidFill>
              <a:srgbClr val="F2694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26940"/>
                </a:solidFill>
                <a:latin typeface="Arial"/>
                <a:cs typeface="Arial"/>
              </a:rPr>
              <a:t>5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F276491-D5AB-4F3C-8762-B7E3A27022BA}"/>
              </a:ext>
            </a:extLst>
          </p:cNvPr>
          <p:cNvSpPr txBox="1">
            <a:spLocks/>
          </p:cNvSpPr>
          <p:nvPr/>
        </p:nvSpPr>
        <p:spPr bwMode="auto">
          <a:xfrm>
            <a:off x="816910" y="4087260"/>
            <a:ext cx="2204747" cy="2778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spcCol="457200" rtlCol="0" anchor="t" anchorCtr="0" compatLnSpc="1">
            <a:prstTxWarp prst="textNoShape">
              <a:avLst/>
            </a:prstTxWarp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1800" dirty="0">
                <a:solidFill>
                  <a:srgbClr val="3D5567"/>
                </a:solidFill>
                <a:latin typeface="Arial"/>
                <a:cs typeface="Arial"/>
              </a:rPr>
              <a:t>Think Sustainability</a:t>
            </a:r>
            <a:endParaRPr lang="en-US" sz="1800" dirty="0">
              <a:solidFill>
                <a:srgbClr val="3D5567"/>
              </a:solidFill>
              <a:latin typeface="Arial"/>
              <a:cs typeface="Arial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charset="0"/>
              <a:buNone/>
            </a:pPr>
            <a:r>
              <a:rPr lang="en-US" sz="1200" dirty="0">
                <a:solidFill>
                  <a:schemeClr val="tx1"/>
                </a:solidFill>
                <a:latin typeface="Arial" charset="0"/>
                <a:cs typeface="Arial" charset="0"/>
              </a:rPr>
              <a:t>Distinguish vendors from partners. Sustainability comes from transferring capacity to local partners and they must have a stake in the game. Simply paying for impact leads to no sustainability.</a:t>
            </a:r>
            <a:endParaRPr lang="en-US" sz="1400" dirty="0">
              <a:solidFill>
                <a:schemeClr val="tx1"/>
              </a:solidFill>
              <a:latin typeface="Calibri" charset="0"/>
              <a:cs typeface="Geneva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659E0F5-3BA6-4F3D-AE05-F3F18DEE38DE}"/>
              </a:ext>
            </a:extLst>
          </p:cNvPr>
          <p:cNvSpPr/>
          <p:nvPr/>
        </p:nvSpPr>
        <p:spPr>
          <a:xfrm>
            <a:off x="3212001" y="2428646"/>
            <a:ext cx="519195" cy="519195"/>
          </a:xfrm>
          <a:prstGeom prst="ellipse">
            <a:avLst/>
          </a:prstGeom>
          <a:ln>
            <a:solidFill>
              <a:srgbClr val="F2694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26940"/>
                </a:solidFill>
                <a:latin typeface="Arial"/>
                <a:cs typeface="Arial"/>
              </a:rPr>
              <a:t>3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AFF6451-3155-4547-9204-0B7E6E5DDC28}"/>
              </a:ext>
            </a:extLst>
          </p:cNvPr>
          <p:cNvSpPr txBox="1">
            <a:spLocks/>
          </p:cNvSpPr>
          <p:nvPr/>
        </p:nvSpPr>
        <p:spPr bwMode="auto">
          <a:xfrm>
            <a:off x="3787702" y="2410860"/>
            <a:ext cx="2235199" cy="2778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spcCol="457200" rtlCol="0" anchor="t" anchorCtr="0" compatLnSpc="1">
            <a:prstTxWarp prst="textNoShape">
              <a:avLst/>
            </a:prstTxWarp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1800" dirty="0">
                <a:solidFill>
                  <a:srgbClr val="3D5567"/>
                </a:solidFill>
                <a:latin typeface="Arial"/>
                <a:cs typeface="Arial"/>
              </a:rPr>
              <a:t>Anecdote to Evidence</a:t>
            </a:r>
            <a:endParaRPr lang="en-US" sz="1800" dirty="0">
              <a:solidFill>
                <a:srgbClr val="3D5567"/>
              </a:solidFill>
              <a:latin typeface="Arial"/>
              <a:cs typeface="Arial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charset="0"/>
              <a:buNone/>
            </a:pPr>
            <a:r>
              <a:rPr lang="en-US" sz="1200" dirty="0">
                <a:solidFill>
                  <a:schemeClr val="tx1"/>
                </a:solidFill>
                <a:latin typeface="Arial" charset="0"/>
                <a:cs typeface="Arial" charset="0"/>
              </a:rPr>
              <a:t>Success stories are a communication tool, anecdotal illustrations of development impact. But they are neither a substitute for nor a proxy for robust evidence-based M&amp;E.</a:t>
            </a:r>
            <a:endParaRPr lang="en-US" sz="1400" dirty="0">
              <a:solidFill>
                <a:schemeClr val="tx1"/>
              </a:solidFill>
              <a:latin typeface="Calibri" charset="0"/>
              <a:cs typeface="Geneva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A283A09-F742-4EBD-9368-097E301BC733}"/>
              </a:ext>
            </a:extLst>
          </p:cNvPr>
          <p:cNvSpPr/>
          <p:nvPr/>
        </p:nvSpPr>
        <p:spPr>
          <a:xfrm>
            <a:off x="3212001" y="4105046"/>
            <a:ext cx="519195" cy="519195"/>
          </a:xfrm>
          <a:prstGeom prst="ellipse">
            <a:avLst/>
          </a:prstGeom>
          <a:ln>
            <a:solidFill>
              <a:srgbClr val="F2694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26940"/>
                </a:solidFill>
                <a:latin typeface="Arial"/>
                <a:cs typeface="Arial"/>
              </a:rPr>
              <a:t>6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EAAE6B06-1185-45D9-BA1E-F9EF37D1A088}"/>
              </a:ext>
            </a:extLst>
          </p:cNvPr>
          <p:cNvSpPr txBox="1">
            <a:spLocks/>
          </p:cNvSpPr>
          <p:nvPr/>
        </p:nvSpPr>
        <p:spPr bwMode="auto">
          <a:xfrm>
            <a:off x="3787703" y="4087260"/>
            <a:ext cx="2204748" cy="2778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spcCol="457200" rtlCol="0" anchor="t" anchorCtr="0" compatLnSpc="1">
            <a:prstTxWarp prst="textNoShape">
              <a:avLst/>
            </a:prstTxWarp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1800" dirty="0">
                <a:solidFill>
                  <a:srgbClr val="3D5567"/>
                </a:solidFill>
                <a:latin typeface="Arial"/>
                <a:cs typeface="Arial"/>
              </a:rPr>
              <a:t>Avoid </a:t>
            </a:r>
            <a:r>
              <a:rPr lang="en-US" sz="1800" dirty="0" err="1">
                <a:solidFill>
                  <a:srgbClr val="3D5567"/>
                </a:solidFill>
                <a:latin typeface="Arial"/>
                <a:cs typeface="Arial"/>
              </a:rPr>
              <a:t>Pilotitis</a:t>
            </a:r>
            <a:endParaRPr lang="en-US" sz="1800" dirty="0">
              <a:solidFill>
                <a:srgbClr val="3D5567"/>
              </a:solidFill>
              <a:latin typeface="Arial"/>
              <a:cs typeface="Arial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charset="0"/>
              <a:buNone/>
            </a:pPr>
            <a:r>
              <a:rPr lang="en-US" sz="1200" dirty="0">
                <a:solidFill>
                  <a:schemeClr val="tx1"/>
                </a:solidFill>
                <a:latin typeface="Arial" charset="0"/>
                <a:cs typeface="Arial" charset="0"/>
              </a:rPr>
              <a:t>Anyone can do a pilot, but a one-off impact is not evidence of systemic change. Work for scale; the development challenge is not to prove that a concept is possible, but to make the concept take hold system-wide.</a:t>
            </a:r>
            <a:endParaRPr lang="en-US" sz="1400" dirty="0">
              <a:solidFill>
                <a:schemeClr val="tx1"/>
              </a:solidFill>
              <a:latin typeface="Calibri" charset="0"/>
              <a:cs typeface="Geneva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429BA53-57E2-42E3-9637-B30AC554746F}"/>
              </a:ext>
            </a:extLst>
          </p:cNvPr>
          <p:cNvSpPr/>
          <p:nvPr/>
        </p:nvSpPr>
        <p:spPr>
          <a:xfrm>
            <a:off x="6158637" y="935705"/>
            <a:ext cx="519195" cy="519195"/>
          </a:xfrm>
          <a:prstGeom prst="ellipse">
            <a:avLst/>
          </a:prstGeom>
          <a:ln>
            <a:solidFill>
              <a:srgbClr val="F2694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26940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6DD9C0DE-5446-48BB-B033-0413A6B66A70}"/>
              </a:ext>
            </a:extLst>
          </p:cNvPr>
          <p:cNvSpPr txBox="1">
            <a:spLocks/>
          </p:cNvSpPr>
          <p:nvPr/>
        </p:nvSpPr>
        <p:spPr bwMode="auto">
          <a:xfrm>
            <a:off x="6776245" y="841230"/>
            <a:ext cx="2204747" cy="2778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spcCol="457200" rtlCol="0" anchor="t" anchorCtr="0" compatLnSpc="1">
            <a:prstTxWarp prst="textNoShape">
              <a:avLst/>
            </a:prstTxWarp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1800" dirty="0">
                <a:solidFill>
                  <a:srgbClr val="3D5567"/>
                </a:solidFill>
                <a:latin typeface="Arial"/>
                <a:cs typeface="Arial"/>
              </a:rPr>
              <a:t>Do What Works!</a:t>
            </a:r>
            <a:endParaRPr lang="en-US" sz="1800" dirty="0">
              <a:solidFill>
                <a:srgbClr val="3D5567"/>
              </a:solidFill>
              <a:latin typeface="Arial"/>
              <a:cs typeface="Arial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charset="0"/>
              <a:buNone/>
            </a:pPr>
            <a:r>
              <a:rPr lang="en-US" sz="1200" dirty="0">
                <a:solidFill>
                  <a:schemeClr val="tx1"/>
                </a:solidFill>
                <a:latin typeface="Arial" charset="0"/>
                <a:cs typeface="Arial" charset="0"/>
              </a:rPr>
              <a:t>Not what you think might work. Base your interventions on sound evidence. If it didn’t work repeatedly in the past, it is unlikely to work in the future.</a:t>
            </a:r>
            <a:endParaRPr lang="en-US" sz="1400" dirty="0">
              <a:latin typeface="Calibri" charset="0"/>
              <a:cs typeface="Geneva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297F0D4-A609-4553-9EFE-38452064B82C}"/>
              </a:ext>
            </a:extLst>
          </p:cNvPr>
          <p:cNvSpPr/>
          <p:nvPr/>
        </p:nvSpPr>
        <p:spPr>
          <a:xfrm>
            <a:off x="6059054" y="2428646"/>
            <a:ext cx="519195" cy="519195"/>
          </a:xfrm>
          <a:prstGeom prst="ellipse">
            <a:avLst/>
          </a:prstGeom>
          <a:ln>
            <a:solidFill>
              <a:srgbClr val="F2694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26940"/>
                </a:solidFill>
                <a:latin typeface="Arial"/>
                <a:cs typeface="Arial"/>
              </a:rPr>
              <a:t>4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05765098-7FCB-403C-B67D-332245927C03}"/>
              </a:ext>
            </a:extLst>
          </p:cNvPr>
          <p:cNvSpPr txBox="1">
            <a:spLocks/>
          </p:cNvSpPr>
          <p:nvPr/>
        </p:nvSpPr>
        <p:spPr bwMode="auto">
          <a:xfrm>
            <a:off x="6634755" y="2410860"/>
            <a:ext cx="2346237" cy="2778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spcCol="457200" rtlCol="0" anchor="t" anchorCtr="0" compatLnSpc="1">
            <a:prstTxWarp prst="textNoShape">
              <a:avLst/>
            </a:prstTxWarp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1800" dirty="0">
                <a:solidFill>
                  <a:srgbClr val="3D5567"/>
                </a:solidFill>
                <a:latin typeface="Arial"/>
                <a:cs typeface="Arial"/>
              </a:rPr>
              <a:t>Think Like a Business</a:t>
            </a:r>
            <a:endParaRPr lang="en-US" sz="1800" dirty="0">
              <a:solidFill>
                <a:srgbClr val="3D5567"/>
              </a:solidFill>
              <a:latin typeface="Arial"/>
              <a:cs typeface="Arial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200" dirty="0">
                <a:solidFill>
                  <a:schemeClr val="tx1"/>
                </a:solidFill>
                <a:latin typeface="Arial" charset="0"/>
                <a:cs typeface="Arial" charset="0"/>
              </a:rPr>
              <a:t>SME development programs have different characteristics than other types of programming. Leveraging private sector investment requires understanding of private sector incentives.</a:t>
            </a:r>
            <a:endParaRPr lang="en-US" sz="1400" dirty="0">
              <a:solidFill>
                <a:schemeClr val="tx1"/>
              </a:solidFill>
              <a:latin typeface="Calibri" charset="0"/>
              <a:cs typeface="Geneva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33CA889-E562-412D-847B-E3F68356F696}"/>
              </a:ext>
            </a:extLst>
          </p:cNvPr>
          <p:cNvSpPr/>
          <p:nvPr/>
        </p:nvSpPr>
        <p:spPr>
          <a:xfrm>
            <a:off x="6059054" y="4105046"/>
            <a:ext cx="519195" cy="519195"/>
          </a:xfrm>
          <a:prstGeom prst="ellipse">
            <a:avLst/>
          </a:prstGeom>
          <a:ln>
            <a:solidFill>
              <a:srgbClr val="F2694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26940"/>
                </a:solidFill>
                <a:latin typeface="Arial"/>
                <a:cs typeface="Arial"/>
              </a:rPr>
              <a:t>7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4660F0CF-2BA9-48B1-9F21-900771775455}"/>
              </a:ext>
            </a:extLst>
          </p:cNvPr>
          <p:cNvSpPr txBox="1">
            <a:spLocks/>
          </p:cNvSpPr>
          <p:nvPr/>
        </p:nvSpPr>
        <p:spPr bwMode="auto">
          <a:xfrm>
            <a:off x="6634756" y="4087260"/>
            <a:ext cx="2204748" cy="2778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spcCol="457200" rtlCol="0" anchor="t" anchorCtr="0" compatLnSpc="1">
            <a:prstTxWarp prst="textNoShape">
              <a:avLst/>
            </a:prstTxWarp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1800" dirty="0">
                <a:solidFill>
                  <a:srgbClr val="3D5567"/>
                </a:solidFill>
                <a:latin typeface="Arial"/>
                <a:cs typeface="Arial" charset="0"/>
              </a:rPr>
              <a:t>Firms Create Value</a:t>
            </a: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charset="0"/>
              <a:buNone/>
            </a:pPr>
            <a:r>
              <a:rPr lang="en-US" sz="1200" dirty="0">
                <a:solidFill>
                  <a:schemeClr val="tx1"/>
                </a:solidFill>
                <a:latin typeface="Arial" charset="0"/>
                <a:cs typeface="Arial" charset="0"/>
              </a:rPr>
              <a:t>The business environment doesn’t create value, enterprises create value. You can’t expect to improve SME performance unless you engage directly with SMEs.</a:t>
            </a:r>
            <a:endParaRPr lang="en-US" sz="1400" dirty="0">
              <a:solidFill>
                <a:schemeClr val="tx1"/>
              </a:solidFill>
              <a:latin typeface="Calibri" charset="0"/>
              <a:cs typeface="Genev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150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150D6B9-BA66-465B-8A42-ABB1FFBA605A}"/>
              </a:ext>
            </a:extLst>
          </p:cNvPr>
          <p:cNvGrpSpPr/>
          <p:nvPr/>
        </p:nvGrpSpPr>
        <p:grpSpPr>
          <a:xfrm>
            <a:off x="-104239" y="6116068"/>
            <a:ext cx="8904526" cy="741932"/>
            <a:chOff x="-121813" y="5933152"/>
            <a:chExt cx="11872701" cy="98924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B6B6051-3EC7-4E50-8322-4354F98074A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1813" y="5933152"/>
              <a:ext cx="2543041" cy="989243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3EADA36-E48F-4094-812E-2C4DB8799B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2912" y="6447712"/>
              <a:ext cx="2927976" cy="242861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7088A40-6795-4D8B-A1F5-A3DB8925C2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486933" y="1828126"/>
            <a:ext cx="6170134" cy="4110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98452AFB-7428-4DCA-8254-8B352B22DD63}"/>
              </a:ext>
            </a:extLst>
          </p:cNvPr>
          <p:cNvSpPr txBox="1">
            <a:spLocks/>
          </p:cNvSpPr>
          <p:nvPr/>
        </p:nvSpPr>
        <p:spPr bwMode="auto">
          <a:xfrm>
            <a:off x="632674" y="1209810"/>
            <a:ext cx="7481015" cy="851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3D5567"/>
                </a:solidFill>
                <a:latin typeface="Arial"/>
                <a:cs typeface="Arial"/>
              </a:rPr>
              <a:t>QUESTIONS?</a:t>
            </a:r>
            <a:endParaRPr lang="en-US" sz="2600" dirty="0">
              <a:solidFill>
                <a:srgbClr val="3D5567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643592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p80"/>
          <p:cNvSpPr txBox="1">
            <a:spLocks noGrp="1"/>
          </p:cNvSpPr>
          <p:nvPr>
            <p:ph type="body" idx="1"/>
          </p:nvPr>
        </p:nvSpPr>
        <p:spPr>
          <a:xfrm rot="-5400000">
            <a:off x="7527667" y="1431666"/>
            <a:ext cx="27432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Arial"/>
              <a:buNone/>
            </a:pPr>
            <a:r>
              <a:rPr lang="en-US"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VIETNAMFLAVOR.COM</a:t>
            </a:r>
            <a:endParaRPr sz="600" b="0" i="0" u="none" strike="noStrike" cap="non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06" name="Google Shape;806;p80"/>
          <p:cNvSpPr txBox="1">
            <a:spLocks noGrp="1"/>
          </p:cNvSpPr>
          <p:nvPr>
            <p:ph type="subTitle" idx="2"/>
          </p:nvPr>
        </p:nvSpPr>
        <p:spPr>
          <a:xfrm>
            <a:off x="2532888" y="5257801"/>
            <a:ext cx="6848856" cy="1263650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2763" marR="0" lvl="0" indent="-512763" algn="l" defTabSz="96996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95"/>
              <a:buFont typeface="Arial"/>
              <a:buNone/>
            </a:pPr>
            <a:r>
              <a:rPr lang="en-US" sz="1100" b="1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rPr>
              <a:t>USAID Linkages for Small and Medium Enterprises Contact Information</a:t>
            </a:r>
            <a:r>
              <a:rPr lang="en-US" sz="11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rPr>
              <a:t>:</a:t>
            </a:r>
            <a:endParaRPr lang="en-US" sz="1100" dirty="0">
              <a:latin typeface="Arial" panose="020B0604020202020204" pitchFamily="34" charset="0"/>
              <a:ea typeface="Gill Sans"/>
              <a:cs typeface="Arial" panose="020B0604020202020204" pitchFamily="34" charset="0"/>
              <a:sym typeface="Gill Sans"/>
            </a:endParaRPr>
          </a:p>
          <a:p>
            <a:pPr marL="974725" marR="0" lvl="0" indent="-974725" algn="l" defTabSz="576263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95"/>
              <a:buFont typeface="Arial"/>
              <a:buNone/>
            </a:pP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USAID/Vietnam: 	Thuy Nguyen, Contracting Officer’s Representative (COR) 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thuynguyen@usaid.gov</a:t>
            </a:r>
            <a:endParaRPr lang="en-US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74725" lvl="1" indent="-974725" algn="l" defTabSz="576263">
              <a:spcBef>
                <a:spcPts val="600"/>
              </a:spcBef>
            </a:pP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Michael Trueblood, Director, Office of Economic Growth and Governance 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mtrueblood@usaid.gov</a:t>
            </a:r>
            <a:endParaRPr lang="en-US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74725" indent="-974725" defTabSz="576263">
              <a:spcBef>
                <a:spcPts val="600"/>
              </a:spcBef>
            </a:pP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USAID LinkSME:	Ron Ashkin, Project Director 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rashkin@linksme.org</a:t>
            </a:r>
            <a:endParaRPr lang="en-US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74725" lvl="1" indent="-974725" algn="l" defTabSz="576263">
              <a:spcBef>
                <a:spcPts val="600"/>
              </a:spcBef>
            </a:pP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Lien Duong, Deputy Project Director/SME Linkages Component Director 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duonglien@linksme.org</a:t>
            </a:r>
            <a:endParaRPr lang="en-US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74725" lvl="1" indent="-974725" algn="l" defTabSz="576263">
              <a:spcBef>
                <a:spcPts val="600"/>
              </a:spcBef>
            </a:pP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Frank Weiand, Foreign Firm Linkages Component Director 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fweiand@linksme.org</a:t>
            </a:r>
            <a:endParaRPr lang="en-US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46ADCD06-860C-4E71-98BE-DBC4E434D514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858000" y="6520934"/>
            <a:ext cx="2133600" cy="184666"/>
          </a:xfrm>
          <a:effectLst/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Slide No. </a:t>
            </a:r>
            <a:fld id="{00000000-1234-1234-1234-123412341234}" type="slidenum">
              <a:rPr lang="en-US" smtClean="0"/>
              <a:t>23</a:t>
            </a:fld>
            <a:endParaRPr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B65A7E6-0AF2-4DFA-8330-F7FD9E459F08}"/>
              </a:ext>
            </a:extLst>
          </p:cNvPr>
          <p:cNvSpPr/>
          <p:nvPr/>
        </p:nvSpPr>
        <p:spPr>
          <a:xfrm>
            <a:off x="3004617" y="245109"/>
            <a:ext cx="33986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u="sng" dirty="0">
                <a:solidFill>
                  <a:schemeClr val="accent6"/>
                </a:solidFill>
                <a:latin typeface="Gill Sans" panose="020B0604020202020204" charset="0"/>
                <a:hlinkClick r:id="rId8"/>
              </a:rPr>
              <a:t>http://bit.ly/LinkSME</a:t>
            </a:r>
            <a:r>
              <a:rPr lang="en-US" sz="2800" u="sng" dirty="0">
                <a:solidFill>
                  <a:schemeClr val="accent6"/>
                </a:solidFill>
                <a:latin typeface="Franklin Gothic Book" panose="020B0503020102020204" pitchFamily="34" charset="0"/>
                <a:hlinkClick r:id="rId8"/>
              </a:rPr>
              <a:t>1</a:t>
            </a:r>
            <a:r>
              <a:rPr lang="en-US" sz="2800" dirty="0">
                <a:solidFill>
                  <a:schemeClr val="accent6"/>
                </a:solidFill>
                <a:latin typeface="Gill Sans" panose="020B0604020202020204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AB32FF-E2DD-42B5-BAD5-3FD7D4DB581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2400" y="152399"/>
            <a:ext cx="2470030" cy="2470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7184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150D6B9-BA66-465B-8A42-ABB1FFBA605A}"/>
              </a:ext>
            </a:extLst>
          </p:cNvPr>
          <p:cNvGrpSpPr/>
          <p:nvPr/>
        </p:nvGrpSpPr>
        <p:grpSpPr>
          <a:xfrm>
            <a:off x="-104239" y="6116068"/>
            <a:ext cx="8904526" cy="741932"/>
            <a:chOff x="-121813" y="5933152"/>
            <a:chExt cx="11872701" cy="98924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B6B6051-3EC7-4E50-8322-4354F98074A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1813" y="5933152"/>
              <a:ext cx="2543041" cy="989243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3EADA36-E48F-4094-812E-2C4DB8799B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2912" y="6447712"/>
              <a:ext cx="2927976" cy="242861"/>
            </a:xfrm>
            <a:prstGeom prst="rect">
              <a:avLst/>
            </a:prstGeom>
          </p:spPr>
        </p:pic>
      </p:grpSp>
      <p:sp>
        <p:nvSpPr>
          <p:cNvPr id="7" name="TextBox 3">
            <a:extLst>
              <a:ext uri="{FF2B5EF4-FFF2-40B4-BE49-F238E27FC236}">
                <a16:creationId xmlns:a16="http://schemas.microsoft.com/office/drawing/2014/main" id="{A0A1F9AD-62D5-443B-876B-DED16C6A05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2238" y="3340893"/>
            <a:ext cx="6359525" cy="2375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eaLnBrk="1" hangingPunct="1">
              <a:lnSpc>
                <a:spcPct val="150000"/>
              </a:lnSpc>
              <a:spcAft>
                <a:spcPts val="1600"/>
              </a:spcAft>
            </a:pPr>
            <a:r>
              <a:rPr lang="en-US" sz="1600" b="1" dirty="0">
                <a:solidFill>
                  <a:srgbClr val="7F7F7F"/>
                </a:solidFill>
                <a:latin typeface="Arial" charset="0"/>
                <a:cs typeface="Arial" charset="0"/>
              </a:rPr>
              <a:t>Contact: </a:t>
            </a:r>
            <a:r>
              <a:rPr lang="en-US" sz="1600" u="sng" dirty="0" err="1"/>
              <a:t>koplanick@usaid.gov</a:t>
            </a:r>
            <a:br>
              <a:rPr lang="en-US" sz="1600" u="sng" dirty="0"/>
            </a:br>
            <a:r>
              <a:rPr lang="en-US" sz="1600" b="1" dirty="0">
                <a:solidFill>
                  <a:srgbClr val="7F7F7F"/>
                </a:solidFill>
                <a:latin typeface="Arial" charset="0"/>
                <a:cs typeface="Arial" charset="0"/>
              </a:rPr>
              <a:t>Comment on today</a:t>
            </a:r>
            <a:r>
              <a:rPr lang="ja-JP" altLang="en-US" sz="1600" b="1" dirty="0">
                <a:solidFill>
                  <a:srgbClr val="7F7F7F"/>
                </a:solidFill>
                <a:latin typeface="Arial" charset="0"/>
                <a:cs typeface="Arial" charset="0"/>
              </a:rPr>
              <a:t>’</a:t>
            </a:r>
            <a:r>
              <a:rPr lang="en-US" sz="1600" b="1" dirty="0">
                <a:solidFill>
                  <a:srgbClr val="7F7F7F"/>
                </a:solidFill>
                <a:latin typeface="Arial" charset="0"/>
                <a:cs typeface="Arial" charset="0"/>
              </a:rPr>
              <a:t>s topic: </a:t>
            </a:r>
            <a:r>
              <a:rPr lang="en-US" sz="1600" dirty="0">
                <a:solidFill>
                  <a:srgbClr val="7F7F7F"/>
                </a:solidFill>
                <a:latin typeface="Arial" charset="0"/>
                <a:hlinkClick r:id="rId4"/>
              </a:rPr>
              <a:t>https://www.marketlinks.org/event/growing-small-and-medium-enterprises-what-works</a:t>
            </a:r>
            <a:r>
              <a:rPr lang="en-US" sz="1600" dirty="0">
                <a:solidFill>
                  <a:srgbClr val="7F7F7F"/>
                </a:solidFill>
                <a:latin typeface="Arial" charset="0"/>
              </a:rPr>
              <a:t> </a:t>
            </a:r>
          </a:p>
          <a:p>
            <a:pPr eaLnBrk="1" hangingPunct="1">
              <a:lnSpc>
                <a:spcPct val="150000"/>
              </a:lnSpc>
            </a:pPr>
            <a:r>
              <a:rPr lang="en-US" sz="1600" b="1" dirty="0">
                <a:solidFill>
                  <a:srgbClr val="7F7F7F"/>
                </a:solidFill>
                <a:latin typeface="Arial" charset="0"/>
                <a:cs typeface="Arial" charset="0"/>
              </a:rPr>
              <a:t>Tweet tips! </a:t>
            </a:r>
            <a:r>
              <a:rPr lang="en-US" sz="1600" dirty="0">
                <a:solidFill>
                  <a:srgbClr val="7F7F7F"/>
                </a:solidFill>
                <a:latin typeface="Arial" charset="0"/>
              </a:rPr>
              <a:t>twitter.com/</a:t>
            </a:r>
            <a:r>
              <a:rPr lang="en-US" sz="1600" dirty="0" err="1">
                <a:solidFill>
                  <a:srgbClr val="7F7F7F"/>
                </a:solidFill>
                <a:latin typeface="Arial" charset="0"/>
              </a:rPr>
              <a:t>marketlinksorg</a:t>
            </a:r>
            <a:endParaRPr lang="en-US" sz="1600" dirty="0">
              <a:solidFill>
                <a:srgbClr val="7F7F7F"/>
              </a:solidFill>
              <a:latin typeface="Arial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1600" b="1" dirty="0">
                <a:solidFill>
                  <a:srgbClr val="7F7F7F"/>
                </a:solidFill>
                <a:latin typeface="Arial" charset="0"/>
                <a:cs typeface="Arial" charset="0"/>
              </a:rPr>
              <a:t>Post resources! </a:t>
            </a:r>
            <a:r>
              <a:rPr lang="en-US" sz="1600" dirty="0">
                <a:solidFill>
                  <a:srgbClr val="7F7F7F"/>
                </a:solidFill>
                <a:latin typeface="Arial" charset="0"/>
              </a:rPr>
              <a:t>facebook.com/</a:t>
            </a:r>
            <a:r>
              <a:rPr lang="en-US" sz="1600" dirty="0" err="1">
                <a:solidFill>
                  <a:srgbClr val="7F7F7F"/>
                </a:solidFill>
                <a:latin typeface="Arial" charset="0"/>
              </a:rPr>
              <a:t>marketlinksorg</a:t>
            </a:r>
            <a:endParaRPr lang="en-US" sz="1600" dirty="0">
              <a:solidFill>
                <a:srgbClr val="7F7F7F"/>
              </a:solidFill>
              <a:latin typeface="Arial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D30B082-A593-4FBC-B0D0-D55DA1FB8A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20" y="1484767"/>
            <a:ext cx="8067560" cy="106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010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8511102-F115-415B-B8F3-6C00375BB7E2}"/>
              </a:ext>
            </a:extLst>
          </p:cNvPr>
          <p:cNvGrpSpPr/>
          <p:nvPr/>
        </p:nvGrpSpPr>
        <p:grpSpPr>
          <a:xfrm>
            <a:off x="-104239" y="6116068"/>
            <a:ext cx="8904526" cy="741932"/>
            <a:chOff x="-121813" y="5933152"/>
            <a:chExt cx="11872701" cy="98924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8CEB2BD-96FE-4EDD-8FD9-4B72DC09B1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1813" y="5933152"/>
              <a:ext cx="2543041" cy="989243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91CEADD-F1BA-40CF-9285-9F179E705A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2912" y="6447712"/>
              <a:ext cx="2927976" cy="242861"/>
            </a:xfrm>
            <a:prstGeom prst="rect">
              <a:avLst/>
            </a:prstGeom>
          </p:spPr>
        </p:pic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2A318E50-8B85-435F-851E-B649668255BA}"/>
              </a:ext>
            </a:extLst>
          </p:cNvPr>
          <p:cNvSpPr txBox="1">
            <a:spLocks/>
          </p:cNvSpPr>
          <p:nvPr/>
        </p:nvSpPr>
        <p:spPr bwMode="auto">
          <a:xfrm>
            <a:off x="632674" y="1209810"/>
            <a:ext cx="7481015" cy="851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3D5567"/>
                </a:solidFill>
                <a:latin typeface="Arial"/>
                <a:cs typeface="Arial"/>
              </a:rPr>
              <a:t>THE LINKSME CONTRACT</a:t>
            </a:r>
            <a:endParaRPr lang="en-US" sz="2600" dirty="0">
              <a:solidFill>
                <a:srgbClr val="3D5567"/>
              </a:solidFill>
              <a:latin typeface="Arial"/>
              <a:cs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5A6076-3B6E-4506-9894-922772FC4491}"/>
              </a:ext>
            </a:extLst>
          </p:cNvPr>
          <p:cNvSpPr txBox="1"/>
          <p:nvPr/>
        </p:nvSpPr>
        <p:spPr>
          <a:xfrm>
            <a:off x="542278" y="2466792"/>
            <a:ext cx="3463051" cy="3305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solidFill>
                  <a:srgbClr val="3D5567"/>
                </a:solidFill>
                <a:latin typeface="Arial"/>
                <a:cs typeface="Arial"/>
              </a:rPr>
              <a:t>C.2 PURPOSE</a:t>
            </a:r>
          </a:p>
          <a:p>
            <a:pPr marL="128588" indent="-128588">
              <a:lnSpc>
                <a:spcPct val="120000"/>
              </a:lnSpc>
              <a:spcAft>
                <a:spcPts val="900"/>
              </a:spcAft>
              <a:buFont typeface="Arial"/>
              <a:buChar char="•"/>
            </a:pPr>
            <a:r>
              <a:rPr lang="en-US" sz="1200" dirty="0">
                <a:latin typeface="Arial" charset="0"/>
                <a:cs typeface="Arial" charset="0"/>
              </a:rPr>
              <a:t>Systemic changes in business relationships between Vietnamese Small and Medium-sized Enterprises (SMEs) and foreign firms.</a:t>
            </a:r>
          </a:p>
          <a:p>
            <a:pPr marL="128588" indent="-128588">
              <a:lnSpc>
                <a:spcPct val="120000"/>
              </a:lnSpc>
              <a:spcAft>
                <a:spcPts val="900"/>
              </a:spcAft>
              <a:buFont typeface="Arial"/>
              <a:buChar char="•"/>
            </a:pPr>
            <a:r>
              <a:rPr lang="en-US" sz="1200" dirty="0">
                <a:latin typeface="Arial" charset="0"/>
                <a:cs typeface="Arial" charset="0"/>
              </a:rPr>
              <a:t>Significant increases in the quantity and/or quality of business linkages between Vietnamese SME-firms and foreign firms…USAID assumes that by linking SMEs to foreign firms, the SMEs will become part of the global value chain (GVC).</a:t>
            </a:r>
          </a:p>
          <a:p>
            <a:pPr marL="128588" indent="-128588">
              <a:lnSpc>
                <a:spcPct val="120000"/>
              </a:lnSpc>
              <a:spcAft>
                <a:spcPts val="900"/>
              </a:spcAft>
              <a:buFont typeface="Arial"/>
              <a:buChar char="•"/>
            </a:pPr>
            <a:endParaRPr lang="en-US" sz="1200" dirty="0">
              <a:latin typeface="Arial" charset="0"/>
              <a:cs typeface="Arial" charset="0"/>
            </a:endParaRPr>
          </a:p>
          <a:p>
            <a:endParaRPr lang="en-US" sz="135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3242DA-0C04-46F4-95DF-BEAEDEDC3B26}"/>
              </a:ext>
            </a:extLst>
          </p:cNvPr>
          <p:cNvSpPr txBox="1"/>
          <p:nvPr/>
        </p:nvSpPr>
        <p:spPr>
          <a:xfrm>
            <a:off x="4649028" y="2447474"/>
            <a:ext cx="3245721" cy="20756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solidFill>
                  <a:srgbClr val="3D5567"/>
                </a:solidFill>
                <a:latin typeface="Arial"/>
                <a:cs typeface="Arial"/>
              </a:rPr>
              <a:t>C.4 OBJECTIVES</a:t>
            </a:r>
          </a:p>
          <a:p>
            <a:pPr marL="128588" indent="-128588">
              <a:lnSpc>
                <a:spcPct val="120000"/>
              </a:lnSpc>
              <a:spcAft>
                <a:spcPts val="900"/>
              </a:spcAft>
              <a:buFont typeface="Arial"/>
              <a:buChar char="•"/>
            </a:pPr>
            <a:r>
              <a:rPr lang="en-US" sz="1200" dirty="0">
                <a:latin typeface="Arial" charset="0"/>
                <a:cs typeface="Arial" charset="0"/>
              </a:rPr>
              <a:t>At the end of the contract, the contractor must achieve these two objectives:</a:t>
            </a:r>
          </a:p>
          <a:p>
            <a:pPr marL="228600" indent="-228600">
              <a:lnSpc>
                <a:spcPct val="120000"/>
              </a:lnSpc>
              <a:spcAft>
                <a:spcPts val="900"/>
              </a:spcAft>
              <a:buFont typeface="+mj-lt"/>
              <a:buAutoNum type="arabicPeriod"/>
            </a:pPr>
            <a:r>
              <a:rPr lang="en-US" sz="1200" dirty="0">
                <a:latin typeface="Arial" charset="0"/>
                <a:cs typeface="Arial" charset="0"/>
              </a:rPr>
              <a:t>Strengthen the SME-foreign firm business linkage framework</a:t>
            </a:r>
          </a:p>
          <a:p>
            <a:pPr marL="228600" indent="-228600">
              <a:lnSpc>
                <a:spcPct val="120000"/>
              </a:lnSpc>
              <a:spcAft>
                <a:spcPts val="900"/>
              </a:spcAft>
              <a:buFont typeface="+mj-lt"/>
              <a:buAutoNum type="arabicPeriod"/>
            </a:pPr>
            <a:r>
              <a:rPr lang="en-US" sz="1200" dirty="0">
                <a:latin typeface="Arial" charset="0"/>
                <a:cs typeface="Arial" charset="0"/>
              </a:rPr>
              <a:t>Enhance Vietnamese SMEs’ capacity to participate in the GVC in 5 sectors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D48553-A346-45DF-BEBA-F66FE53B6922}"/>
              </a:ext>
            </a:extLst>
          </p:cNvPr>
          <p:cNvSpPr txBox="1"/>
          <p:nvPr/>
        </p:nvSpPr>
        <p:spPr>
          <a:xfrm>
            <a:off x="671782" y="2916853"/>
            <a:ext cx="11338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n w="317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Systemic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1D802A-0C51-4285-99F5-5B9CD88F3C54}"/>
              </a:ext>
            </a:extLst>
          </p:cNvPr>
          <p:cNvSpPr txBox="1"/>
          <p:nvPr/>
        </p:nvSpPr>
        <p:spPr>
          <a:xfrm>
            <a:off x="1415244" y="3693606"/>
            <a:ext cx="25210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n w="317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increases in the quantity and/or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801A28D-943C-4E33-96BF-2024324103C8}"/>
              </a:ext>
            </a:extLst>
          </p:cNvPr>
          <p:cNvSpPr/>
          <p:nvPr/>
        </p:nvSpPr>
        <p:spPr>
          <a:xfrm>
            <a:off x="672996" y="3912452"/>
            <a:ext cx="205056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n w="317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quality of business linkages</a:t>
            </a:r>
          </a:p>
        </p:txBody>
      </p:sp>
    </p:spTree>
    <p:extLst>
      <p:ext uri="{BB962C8B-B14F-4D97-AF65-F5344CB8AC3E}">
        <p14:creationId xmlns:p14="http://schemas.microsoft.com/office/powerpoint/2010/main" val="2009592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8511102-F115-415B-B8F3-6C00375BB7E2}"/>
              </a:ext>
            </a:extLst>
          </p:cNvPr>
          <p:cNvGrpSpPr/>
          <p:nvPr/>
        </p:nvGrpSpPr>
        <p:grpSpPr>
          <a:xfrm>
            <a:off x="-104239" y="6116068"/>
            <a:ext cx="8904526" cy="741932"/>
            <a:chOff x="-121813" y="5933152"/>
            <a:chExt cx="11872701" cy="98924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8CEB2BD-96FE-4EDD-8FD9-4B72DC09B1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1813" y="5933152"/>
              <a:ext cx="2543041" cy="989243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91CEADD-F1BA-40CF-9285-9F179E705A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2912" y="6447712"/>
              <a:ext cx="2927976" cy="242861"/>
            </a:xfrm>
            <a:prstGeom prst="rect">
              <a:avLst/>
            </a:prstGeom>
          </p:spPr>
        </p:pic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2A318E50-8B85-435F-851E-B649668255BA}"/>
              </a:ext>
            </a:extLst>
          </p:cNvPr>
          <p:cNvSpPr txBox="1">
            <a:spLocks/>
          </p:cNvSpPr>
          <p:nvPr/>
        </p:nvSpPr>
        <p:spPr bwMode="auto">
          <a:xfrm>
            <a:off x="632674" y="1209810"/>
            <a:ext cx="7481015" cy="851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3D5567"/>
                </a:solidFill>
                <a:latin typeface="Arial"/>
                <a:cs typeface="Arial"/>
              </a:rPr>
              <a:t>THEORIES OF CHANGE: </a:t>
            </a:r>
          </a:p>
          <a:p>
            <a:pPr algn="l"/>
            <a:r>
              <a:rPr lang="en-US" sz="3200" b="1" dirty="0">
                <a:solidFill>
                  <a:srgbClr val="3D5567"/>
                </a:solidFill>
                <a:latin typeface="Arial"/>
                <a:cs typeface="Arial"/>
              </a:rPr>
              <a:t>HIGH-GROWTH SME DEVELOPMENT</a:t>
            </a:r>
            <a:endParaRPr lang="en-US" sz="3200" dirty="0">
              <a:solidFill>
                <a:srgbClr val="3D5567"/>
              </a:solidFill>
              <a:latin typeface="Arial"/>
              <a:cs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5A6076-3B6E-4506-9894-922772FC4491}"/>
              </a:ext>
            </a:extLst>
          </p:cNvPr>
          <p:cNvSpPr txBox="1"/>
          <p:nvPr/>
        </p:nvSpPr>
        <p:spPr>
          <a:xfrm>
            <a:off x="542278" y="2466792"/>
            <a:ext cx="3463051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solidFill>
                  <a:srgbClr val="3D5567"/>
                </a:solidFill>
                <a:latin typeface="Arial"/>
                <a:cs typeface="Arial"/>
              </a:rPr>
              <a:t>What works?</a:t>
            </a:r>
            <a:endParaRPr lang="en-US" sz="2400" dirty="0">
              <a:solidFill>
                <a:srgbClr val="3D5567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447A9B99-32F1-4AC8-80CB-F476F3C684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6657327"/>
              </p:ext>
            </p:extLst>
          </p:nvPr>
        </p:nvGraphicFramePr>
        <p:xfrm>
          <a:off x="670230" y="3014459"/>
          <a:ext cx="7718858" cy="2907072"/>
        </p:xfrm>
        <a:graphic>
          <a:graphicData uri="http://schemas.openxmlformats.org/drawingml/2006/table">
            <a:tbl>
              <a:tblPr/>
              <a:tblGrid>
                <a:gridCol w="2373446">
                  <a:extLst>
                    <a:ext uri="{9D8B030D-6E8A-4147-A177-3AD203B41FA5}">
                      <a16:colId xmlns:a16="http://schemas.microsoft.com/office/drawing/2014/main" val="3487293445"/>
                    </a:ext>
                  </a:extLst>
                </a:gridCol>
                <a:gridCol w="1857479">
                  <a:extLst>
                    <a:ext uri="{9D8B030D-6E8A-4147-A177-3AD203B41FA5}">
                      <a16:colId xmlns:a16="http://schemas.microsoft.com/office/drawing/2014/main" val="2276509283"/>
                    </a:ext>
                  </a:extLst>
                </a:gridCol>
                <a:gridCol w="1818679">
                  <a:extLst>
                    <a:ext uri="{9D8B030D-6E8A-4147-A177-3AD203B41FA5}">
                      <a16:colId xmlns:a16="http://schemas.microsoft.com/office/drawing/2014/main" val="676528690"/>
                    </a:ext>
                  </a:extLst>
                </a:gridCol>
                <a:gridCol w="1669254">
                  <a:extLst>
                    <a:ext uri="{9D8B030D-6E8A-4147-A177-3AD203B41FA5}">
                      <a16:colId xmlns:a16="http://schemas.microsoft.com/office/drawing/2014/main" val="2209202180"/>
                    </a:ext>
                  </a:extLst>
                </a:gridCol>
              </a:tblGrid>
              <a:tr h="3141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cap="small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INTERVENTION CATEGORY</a:t>
                      </a:r>
                      <a:endParaRPr lang="en-US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cap="small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INTERVENTION TYPE</a:t>
                      </a:r>
                      <a:endParaRPr lang="en-US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cap="small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LEVEL OF EVIDENCE</a:t>
                      </a:r>
                      <a:endParaRPr lang="en-US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cap="small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LEVEL OF IMPACT</a:t>
                      </a:r>
                      <a:endParaRPr lang="en-US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9153110"/>
                  </a:ext>
                </a:extLst>
              </a:tr>
              <a:tr h="241570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cap="small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BUSINESS DEVELOPMENT SERVICES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cap="small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TRAINING</a:t>
                      </a:r>
                      <a:endParaRPr lang="en-US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cap="small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STRONG</a:t>
                      </a:r>
                      <a:endParaRPr lang="en-US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cap="small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</a:t>
                      </a:r>
                      <a:endParaRPr lang="en-US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7875550"/>
                  </a:ext>
                </a:extLst>
              </a:tr>
              <a:tr h="2617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cap="small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CONSULTING SERVICES</a:t>
                      </a:r>
                      <a:endParaRPr lang="en-US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cap="small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STRONG</a:t>
                      </a:r>
                      <a:endParaRPr lang="en-US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cap="small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</a:t>
                      </a:r>
                      <a:endParaRPr lang="en-US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0325968"/>
                  </a:ext>
                </a:extLst>
              </a:tr>
              <a:tr h="2617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cap="small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MATCHING GRANTS</a:t>
                      </a:r>
                      <a:endParaRPr lang="en-US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cap="small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WEAK</a:t>
                      </a:r>
                      <a:endParaRPr lang="en-US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cap="small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MIXED-HIGH</a:t>
                      </a:r>
                      <a:endParaRPr lang="en-US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6598632"/>
                  </a:ext>
                </a:extLst>
              </a:tr>
              <a:tr h="3223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cap="small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ACCESS TO FINANCE</a:t>
                      </a:r>
                      <a:endParaRPr lang="en-US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cap="small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ACCESS TO CREDIT</a:t>
                      </a:r>
                      <a:endParaRPr lang="en-US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cap="small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MODERATE</a:t>
                      </a:r>
                      <a:endParaRPr lang="en-US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cap="small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20049"/>
                  </a:ext>
                </a:extLst>
              </a:tr>
              <a:tr h="26176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cap="small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BUSINESS ENABLING ENVIRONMENT</a:t>
                      </a:r>
                      <a:endParaRPr lang="en-US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cap="small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FIRM REGISTRATION</a:t>
                      </a:r>
                      <a:endParaRPr lang="en-US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cap="small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WEAK</a:t>
                      </a:r>
                      <a:endParaRPr lang="en-US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cap="small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</a:t>
                      </a:r>
                      <a:endParaRPr lang="en-US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7198769"/>
                  </a:ext>
                </a:extLst>
              </a:tr>
              <a:tr h="3230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cap="small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TAX POLICIES AND ADMINISTRATION</a:t>
                      </a:r>
                      <a:endParaRPr lang="en-US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cap="small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MODERATE</a:t>
                      </a:r>
                      <a:endParaRPr lang="en-US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cap="small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</a:t>
                      </a:r>
                      <a:endParaRPr lang="en-US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11526"/>
                  </a:ext>
                </a:extLst>
              </a:tr>
              <a:tr h="26176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cap="small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MARKET ACCESS</a:t>
                      </a:r>
                      <a:endParaRPr lang="en-US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cap="small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MARKET LINKAGES</a:t>
                      </a:r>
                      <a:endParaRPr lang="en-US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cap="small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MODERATE</a:t>
                      </a:r>
                      <a:endParaRPr lang="en-US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cap="small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</a:t>
                      </a:r>
                      <a:endParaRPr lang="en-US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8148432"/>
                  </a:ext>
                </a:extLst>
              </a:tr>
              <a:tr h="3230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cap="small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EXPORT PROMOTION AND SUPPORT</a:t>
                      </a:r>
                      <a:endParaRPr lang="en-US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cap="small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WEAK</a:t>
                      </a:r>
                      <a:endParaRPr lang="en-US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cap="small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MIXED</a:t>
                      </a:r>
                      <a:endParaRPr lang="en-US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8946381"/>
                  </a:ext>
                </a:extLst>
              </a:tr>
              <a:tr h="3358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cap="small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INNOVATION</a:t>
                      </a:r>
                      <a:endParaRPr lang="en-US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cap="small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SUPPORT FOR PRODUCT INNOVATION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cap="small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WEAK</a:t>
                      </a:r>
                      <a:endParaRPr lang="en-US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cap="small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MIXED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2021542"/>
                  </a:ext>
                </a:extLst>
              </a:tr>
            </a:tbl>
          </a:graphicData>
        </a:graphic>
      </p:graphicFrame>
      <p:sp>
        <p:nvSpPr>
          <p:cNvPr id="30" name="Rectangle 26">
            <a:extLst>
              <a:ext uri="{FF2B5EF4-FFF2-40B4-BE49-F238E27FC236}">
                <a16:creationId xmlns:a16="http://schemas.microsoft.com/office/drawing/2014/main" id="{0783F415-413A-44A9-9DAA-CF078EBC3C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4963" y="27670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52" name="Circle: Hollow 2051">
            <a:extLst>
              <a:ext uri="{FF2B5EF4-FFF2-40B4-BE49-F238E27FC236}">
                <a16:creationId xmlns:a16="http://schemas.microsoft.com/office/drawing/2014/main" id="{FA2C3B7A-5E44-4F90-A2FA-D12F8C3D3872}"/>
              </a:ext>
            </a:extLst>
          </p:cNvPr>
          <p:cNvSpPr/>
          <p:nvPr/>
        </p:nvSpPr>
        <p:spPr>
          <a:xfrm>
            <a:off x="2923954" y="3494971"/>
            <a:ext cx="5759375" cy="381407"/>
          </a:xfrm>
          <a:prstGeom prst="donut">
            <a:avLst>
              <a:gd name="adj" fmla="val 1115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Circle: Hollow 36">
            <a:extLst>
              <a:ext uri="{FF2B5EF4-FFF2-40B4-BE49-F238E27FC236}">
                <a16:creationId xmlns:a16="http://schemas.microsoft.com/office/drawing/2014/main" id="{5EFAC4E3-B5C1-4C99-B3B5-327BBD3F076B}"/>
              </a:ext>
            </a:extLst>
          </p:cNvPr>
          <p:cNvSpPr/>
          <p:nvPr/>
        </p:nvSpPr>
        <p:spPr>
          <a:xfrm>
            <a:off x="3040912" y="4912645"/>
            <a:ext cx="5759375" cy="381407"/>
          </a:xfrm>
          <a:prstGeom prst="donut">
            <a:avLst>
              <a:gd name="adj" fmla="val 1115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53" name="TextBox 2052">
            <a:extLst>
              <a:ext uri="{FF2B5EF4-FFF2-40B4-BE49-F238E27FC236}">
                <a16:creationId xmlns:a16="http://schemas.microsoft.com/office/drawing/2014/main" id="{BE14D621-D418-458F-AA6A-EC046B2DD516}"/>
              </a:ext>
            </a:extLst>
          </p:cNvPr>
          <p:cNvSpPr txBox="1"/>
          <p:nvPr/>
        </p:nvSpPr>
        <p:spPr>
          <a:xfrm>
            <a:off x="3953576" y="2368128"/>
            <a:ext cx="3934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USAID LinkSME</a:t>
            </a:r>
          </a:p>
        </p:txBody>
      </p:sp>
    </p:spTree>
    <p:extLst>
      <p:ext uri="{BB962C8B-B14F-4D97-AF65-F5344CB8AC3E}">
        <p14:creationId xmlns:p14="http://schemas.microsoft.com/office/powerpoint/2010/main" val="232695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nimBg="1"/>
      <p:bldP spid="37" grpId="0" animBg="1"/>
      <p:bldP spid="205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8511102-F115-415B-B8F3-6C00375BB7E2}"/>
              </a:ext>
            </a:extLst>
          </p:cNvPr>
          <p:cNvGrpSpPr/>
          <p:nvPr/>
        </p:nvGrpSpPr>
        <p:grpSpPr>
          <a:xfrm>
            <a:off x="-104239" y="6116068"/>
            <a:ext cx="8904526" cy="741932"/>
            <a:chOff x="-121813" y="5933152"/>
            <a:chExt cx="11872701" cy="98924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8CEB2BD-96FE-4EDD-8FD9-4B72DC09B1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1813" y="5933152"/>
              <a:ext cx="2543041" cy="989243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91CEADD-F1BA-40CF-9285-9F179E705A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2912" y="6447712"/>
              <a:ext cx="2927976" cy="242861"/>
            </a:xfrm>
            <a:prstGeom prst="rect">
              <a:avLst/>
            </a:prstGeom>
          </p:spPr>
        </p:pic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2A318E50-8B85-435F-851E-B649668255BA}"/>
              </a:ext>
            </a:extLst>
          </p:cNvPr>
          <p:cNvSpPr txBox="1">
            <a:spLocks/>
          </p:cNvSpPr>
          <p:nvPr/>
        </p:nvSpPr>
        <p:spPr bwMode="auto">
          <a:xfrm>
            <a:off x="632674" y="1209810"/>
            <a:ext cx="7481015" cy="851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3D5567"/>
                </a:solidFill>
                <a:latin typeface="Arial"/>
                <a:cs typeface="Arial"/>
              </a:rPr>
              <a:t>USAID </a:t>
            </a:r>
            <a:r>
              <a:rPr lang="en-US" sz="3200" b="1" dirty="0">
                <a:solidFill>
                  <a:schemeClr val="tx2"/>
                </a:solidFill>
                <a:latin typeface="Arial"/>
                <a:cs typeface="Arial"/>
              </a:rPr>
              <a:t>LinkSME</a:t>
            </a:r>
            <a:r>
              <a:rPr lang="en-US" sz="3200" b="1" dirty="0">
                <a:solidFill>
                  <a:srgbClr val="3D5567"/>
                </a:solidFill>
                <a:latin typeface="Arial"/>
                <a:cs typeface="Arial"/>
              </a:rPr>
              <a:t> VIETNAM</a:t>
            </a:r>
            <a:br>
              <a:rPr lang="en-US" sz="1800" b="1" dirty="0">
                <a:solidFill>
                  <a:srgbClr val="3D5567"/>
                </a:solidFill>
                <a:latin typeface="Arial"/>
                <a:cs typeface="Arial"/>
              </a:rPr>
            </a:br>
            <a:r>
              <a:rPr lang="en-US" sz="2600" dirty="0">
                <a:solidFill>
                  <a:srgbClr val="3D5567"/>
                </a:solidFill>
                <a:latin typeface="Arial"/>
                <a:cs typeface="Arial"/>
              </a:rPr>
              <a:t>We Only Do Two Things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43FD06D-55F4-4732-B01E-29128C3C81BF}"/>
              </a:ext>
            </a:extLst>
          </p:cNvPr>
          <p:cNvSpPr/>
          <p:nvPr/>
        </p:nvSpPr>
        <p:spPr>
          <a:xfrm>
            <a:off x="3190456" y="2487175"/>
            <a:ext cx="2804902" cy="156430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2. Consulting Services</a:t>
            </a:r>
          </a:p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(Technical Upgrades)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29894AB-BAAD-42AD-9947-4CB6BB74A233}"/>
              </a:ext>
            </a:extLst>
          </p:cNvPr>
          <p:cNvSpPr/>
          <p:nvPr/>
        </p:nvSpPr>
        <p:spPr>
          <a:xfrm>
            <a:off x="3202556" y="4643787"/>
            <a:ext cx="2792801" cy="156430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1. Market Linkages</a:t>
            </a:r>
          </a:p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(Matchmaking)</a:t>
            </a:r>
          </a:p>
        </p:txBody>
      </p:sp>
      <p:sp>
        <p:nvSpPr>
          <p:cNvPr id="14" name="Arrow: Left 13">
            <a:extLst>
              <a:ext uri="{FF2B5EF4-FFF2-40B4-BE49-F238E27FC236}">
                <a16:creationId xmlns:a16="http://schemas.microsoft.com/office/drawing/2014/main" id="{9A346E29-7B33-4880-97C2-2B484A7BB901}"/>
              </a:ext>
            </a:extLst>
          </p:cNvPr>
          <p:cNvSpPr/>
          <p:nvPr/>
        </p:nvSpPr>
        <p:spPr>
          <a:xfrm rot="5400000">
            <a:off x="4284452" y="4005478"/>
            <a:ext cx="575095" cy="672860"/>
          </a:xfrm>
          <a:prstGeom prst="leftArrow">
            <a:avLst/>
          </a:prstGeom>
          <a:solidFill>
            <a:srgbClr val="FF742F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F3C2F83-1EEC-4C27-8506-489F3B9A6F3D}"/>
              </a:ext>
            </a:extLst>
          </p:cNvPr>
          <p:cNvGrpSpPr/>
          <p:nvPr/>
        </p:nvGrpSpPr>
        <p:grpSpPr>
          <a:xfrm>
            <a:off x="258792" y="2860378"/>
            <a:ext cx="2857499" cy="2462213"/>
            <a:chOff x="258792" y="3024287"/>
            <a:chExt cx="3168771" cy="2462213"/>
          </a:xfrm>
        </p:grpSpPr>
        <p:sp>
          <p:nvSpPr>
            <p:cNvPr id="8" name="Arrow: Left 7">
              <a:extLst>
                <a:ext uri="{FF2B5EF4-FFF2-40B4-BE49-F238E27FC236}">
                  <a16:creationId xmlns:a16="http://schemas.microsoft.com/office/drawing/2014/main" id="{E54DEFB4-17C2-43B4-A1F5-CD696F034ADD}"/>
                </a:ext>
              </a:extLst>
            </p:cNvPr>
            <p:cNvSpPr/>
            <p:nvPr/>
          </p:nvSpPr>
          <p:spPr>
            <a:xfrm>
              <a:off x="2150854" y="3703561"/>
              <a:ext cx="1276709" cy="672860"/>
            </a:xfrm>
            <a:prstGeom prst="leftArrow">
              <a:avLst/>
            </a:prstGeom>
            <a:solidFill>
              <a:srgbClr val="FC6D27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CAAE3BF-F1FF-4597-B065-76CA0B644E1F}"/>
                </a:ext>
              </a:extLst>
            </p:cNvPr>
            <p:cNvSpPr txBox="1"/>
            <p:nvPr/>
          </p:nvSpPr>
          <p:spPr>
            <a:xfrm>
              <a:off x="258792" y="3024287"/>
              <a:ext cx="2028051" cy="24622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spcAft>
                  <a:spcPts val="1200"/>
                </a:spcAft>
                <a:buFont typeface="Wingdings" panose="05000000000000000000" pitchFamily="2" charset="2"/>
                <a:buChar char="ü"/>
              </a:pPr>
              <a:r>
                <a:rPr lang="en-US" dirty="0">
                  <a:solidFill>
                    <a:schemeClr val="tx2"/>
                  </a:solidFill>
                </a:rPr>
                <a:t>Economic value created for SMEs and VN economy</a:t>
              </a:r>
            </a:p>
            <a:p>
              <a:pPr marL="285750" indent="-285750">
                <a:spcAft>
                  <a:spcPts val="1200"/>
                </a:spcAft>
                <a:buFont typeface="Wingdings" panose="05000000000000000000" pitchFamily="2" charset="2"/>
                <a:buChar char="ü"/>
              </a:pPr>
              <a:r>
                <a:rPr lang="en-US" dirty="0">
                  <a:solidFill>
                    <a:schemeClr val="tx2"/>
                  </a:solidFill>
                </a:rPr>
                <a:t>Multiplier effect from more local content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BCBD21E-24AF-4546-8562-9038AF8C3161}"/>
              </a:ext>
            </a:extLst>
          </p:cNvPr>
          <p:cNvGrpSpPr/>
          <p:nvPr/>
        </p:nvGrpSpPr>
        <p:grpSpPr>
          <a:xfrm>
            <a:off x="6081623" y="2869006"/>
            <a:ext cx="2928070" cy="2462213"/>
            <a:chOff x="5668991" y="3024287"/>
            <a:chExt cx="3340702" cy="2462213"/>
          </a:xfrm>
        </p:grpSpPr>
        <p:sp>
          <p:nvSpPr>
            <p:cNvPr id="13" name="Arrow: Left 12">
              <a:extLst>
                <a:ext uri="{FF2B5EF4-FFF2-40B4-BE49-F238E27FC236}">
                  <a16:creationId xmlns:a16="http://schemas.microsoft.com/office/drawing/2014/main" id="{DC7862B1-D906-4071-B718-2501843FD005}"/>
                </a:ext>
              </a:extLst>
            </p:cNvPr>
            <p:cNvSpPr/>
            <p:nvPr/>
          </p:nvSpPr>
          <p:spPr>
            <a:xfrm rot="10800000">
              <a:off x="5668991" y="3703520"/>
              <a:ext cx="1276709" cy="672860"/>
            </a:xfrm>
            <a:prstGeom prst="leftArrow">
              <a:avLst/>
            </a:prstGeom>
            <a:solidFill>
              <a:srgbClr val="F26B28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7E2466B-C4A1-42F0-B80D-19E6F933D447}"/>
                </a:ext>
              </a:extLst>
            </p:cNvPr>
            <p:cNvSpPr txBox="1"/>
            <p:nvPr/>
          </p:nvSpPr>
          <p:spPr>
            <a:xfrm>
              <a:off x="6981642" y="3024287"/>
              <a:ext cx="2028051" cy="24622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spcAft>
                  <a:spcPts val="1200"/>
                </a:spcAft>
                <a:buFont typeface="Wingdings" panose="05000000000000000000" pitchFamily="2" charset="2"/>
                <a:buChar char="ü"/>
              </a:pPr>
              <a:r>
                <a:rPr lang="en-US" dirty="0">
                  <a:solidFill>
                    <a:schemeClr val="tx2"/>
                  </a:solidFill>
                </a:rPr>
                <a:t>Lessons learned for replication and scale</a:t>
              </a:r>
            </a:p>
            <a:p>
              <a:pPr marL="285750" indent="-285750">
                <a:spcAft>
                  <a:spcPts val="1200"/>
                </a:spcAft>
                <a:buFont typeface="Wingdings" panose="05000000000000000000" pitchFamily="2" charset="2"/>
                <a:buChar char="ü"/>
              </a:pPr>
              <a:r>
                <a:rPr lang="en-US" dirty="0">
                  <a:solidFill>
                    <a:schemeClr val="tx2"/>
                  </a:solidFill>
                </a:rPr>
                <a:t>Lessons learned to inform GVN policy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5048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8511102-F115-415B-B8F3-6C00375BB7E2}"/>
              </a:ext>
            </a:extLst>
          </p:cNvPr>
          <p:cNvGrpSpPr/>
          <p:nvPr/>
        </p:nvGrpSpPr>
        <p:grpSpPr>
          <a:xfrm>
            <a:off x="-104239" y="6116068"/>
            <a:ext cx="8904526" cy="741932"/>
            <a:chOff x="-121813" y="5933152"/>
            <a:chExt cx="11872701" cy="98924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8CEB2BD-96FE-4EDD-8FD9-4B72DC09B1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1813" y="5933152"/>
              <a:ext cx="2543041" cy="989243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91CEADD-F1BA-40CF-9285-9F179E705A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2912" y="6447712"/>
              <a:ext cx="2927976" cy="242861"/>
            </a:xfrm>
            <a:prstGeom prst="rect">
              <a:avLst/>
            </a:prstGeom>
          </p:spPr>
        </p:pic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2A318E50-8B85-435F-851E-B649668255BA}"/>
              </a:ext>
            </a:extLst>
          </p:cNvPr>
          <p:cNvSpPr txBox="1">
            <a:spLocks/>
          </p:cNvSpPr>
          <p:nvPr/>
        </p:nvSpPr>
        <p:spPr bwMode="auto">
          <a:xfrm>
            <a:off x="632674" y="1209810"/>
            <a:ext cx="7481015" cy="851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3D5567"/>
                </a:solidFill>
                <a:latin typeface="Arial"/>
                <a:cs typeface="Arial"/>
              </a:rPr>
              <a:t>UNDERSTANDING OUR JOB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5A6076-3B6E-4506-9894-922772FC4491}"/>
              </a:ext>
            </a:extLst>
          </p:cNvPr>
          <p:cNvSpPr txBox="1"/>
          <p:nvPr/>
        </p:nvSpPr>
        <p:spPr>
          <a:xfrm>
            <a:off x="542278" y="2466792"/>
            <a:ext cx="3463051" cy="2640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solidFill>
                  <a:srgbClr val="3D5567"/>
                </a:solidFill>
                <a:latin typeface="Arial"/>
                <a:cs typeface="Arial"/>
              </a:rPr>
              <a:t>What is LinkSME?</a:t>
            </a:r>
          </a:p>
          <a:p>
            <a:pPr marL="128588" indent="-128588">
              <a:lnSpc>
                <a:spcPct val="120000"/>
              </a:lnSpc>
              <a:spcAft>
                <a:spcPts val="900"/>
              </a:spcAft>
              <a:buFont typeface="Arial"/>
              <a:buChar char="•"/>
            </a:pPr>
            <a:r>
              <a:rPr lang="en-US" sz="1200" dirty="0">
                <a:latin typeface="Arial" charset="0"/>
                <a:cs typeface="Arial" charset="0"/>
              </a:rPr>
              <a:t>We are a supply chain consulting firm</a:t>
            </a:r>
          </a:p>
          <a:p>
            <a:pPr marL="128588" indent="-128588">
              <a:lnSpc>
                <a:spcPct val="120000"/>
              </a:lnSpc>
              <a:spcAft>
                <a:spcPts val="900"/>
              </a:spcAft>
              <a:buFont typeface="Arial"/>
              <a:buChar char="•"/>
            </a:pPr>
            <a:r>
              <a:rPr lang="en-US" sz="1200" dirty="0">
                <a:latin typeface="Arial" charset="0"/>
                <a:cs typeface="Arial" charset="0"/>
              </a:rPr>
              <a:t>Our mission is to deepen Vietnamese local content for foreign firms (FFs) that serve the global marketplace</a:t>
            </a:r>
          </a:p>
          <a:p>
            <a:pPr marL="128588" indent="-128588">
              <a:lnSpc>
                <a:spcPct val="120000"/>
              </a:lnSpc>
              <a:spcAft>
                <a:spcPts val="900"/>
              </a:spcAft>
              <a:buFont typeface="Arial"/>
              <a:buChar char="•"/>
            </a:pPr>
            <a:r>
              <a:rPr lang="en-US" sz="1200" dirty="0">
                <a:latin typeface="Arial" charset="0"/>
                <a:cs typeface="Arial" charset="0"/>
              </a:rPr>
              <a:t>We do this by facilitating linkages between Vietnamese SMEs and FFs (</a:t>
            </a:r>
            <a:r>
              <a:rPr lang="en-US" sz="1200" i="1" dirty="0">
                <a:latin typeface="Arial" charset="0"/>
                <a:cs typeface="Arial" charset="0"/>
              </a:rPr>
              <a:t>Michael Porter: Value is created at the enterprise level</a:t>
            </a:r>
            <a:r>
              <a:rPr lang="en-US" sz="1200" dirty="0">
                <a:latin typeface="Arial" charset="0"/>
                <a:cs typeface="Arial" charset="0"/>
              </a:rPr>
              <a:t>)</a:t>
            </a:r>
          </a:p>
          <a:p>
            <a:endParaRPr lang="en-US" sz="135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3242DA-0C04-46F4-95DF-BEAEDEDC3B26}"/>
              </a:ext>
            </a:extLst>
          </p:cNvPr>
          <p:cNvSpPr txBox="1"/>
          <p:nvPr/>
        </p:nvSpPr>
        <p:spPr>
          <a:xfrm>
            <a:off x="4649028" y="2471538"/>
            <a:ext cx="3463051" cy="4316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endParaRPr lang="en-US" sz="2400" dirty="0">
              <a:latin typeface="Arial" charset="0"/>
              <a:cs typeface="Arial" charset="0"/>
            </a:endParaRPr>
          </a:p>
          <a:p>
            <a:pPr marL="128588" indent="-128588">
              <a:lnSpc>
                <a:spcPct val="120000"/>
              </a:lnSpc>
              <a:spcAft>
                <a:spcPts val="900"/>
              </a:spcAft>
              <a:buFont typeface="Arial"/>
              <a:buChar char="•"/>
            </a:pPr>
            <a:r>
              <a:rPr lang="en-US" sz="1200" dirty="0">
                <a:latin typeface="Arial" charset="0"/>
                <a:cs typeface="Arial" charset="0"/>
              </a:rPr>
              <a:t>Our success is measured by the linkages we help create</a:t>
            </a:r>
          </a:p>
          <a:p>
            <a:pPr marL="585788" lvl="1" indent="-128588">
              <a:lnSpc>
                <a:spcPct val="120000"/>
              </a:lnSpc>
              <a:spcAft>
                <a:spcPts val="900"/>
              </a:spcAft>
              <a:buFont typeface="Arial"/>
              <a:buChar char="•"/>
            </a:pPr>
            <a:r>
              <a:rPr lang="en-US" sz="1200" dirty="0">
                <a:latin typeface="Arial" charset="0"/>
                <a:cs typeface="Arial" charset="0"/>
              </a:rPr>
              <a:t>Linkage defined not only as matchmaking, but also spans technical assistance for supplier development, manufacturing, delivery, acceptance, and payment (long cycle)</a:t>
            </a:r>
          </a:p>
          <a:p>
            <a:pPr marL="128588" indent="-128588">
              <a:lnSpc>
                <a:spcPct val="120000"/>
              </a:lnSpc>
              <a:spcAft>
                <a:spcPts val="900"/>
              </a:spcAft>
              <a:buFont typeface="Arial"/>
              <a:buChar char="•"/>
            </a:pPr>
            <a:r>
              <a:rPr lang="en-US" sz="1200" dirty="0">
                <a:latin typeface="Arial" charset="0"/>
                <a:cs typeface="Arial" charset="0"/>
              </a:rPr>
              <a:t>Our services to SMEs are not free, they are quite expensive</a:t>
            </a:r>
          </a:p>
          <a:p>
            <a:pPr marL="585788" lvl="1" indent="-128588">
              <a:lnSpc>
                <a:spcPct val="120000"/>
              </a:lnSpc>
              <a:spcAft>
                <a:spcPts val="900"/>
              </a:spcAft>
              <a:buFont typeface="Arial"/>
              <a:buChar char="•"/>
            </a:pPr>
            <a:r>
              <a:rPr lang="en-US" sz="1200" dirty="0">
                <a:latin typeface="Arial" charset="0"/>
                <a:cs typeface="Arial" charset="0"/>
              </a:rPr>
              <a:t>In return, we always want data</a:t>
            </a:r>
          </a:p>
          <a:p>
            <a:pPr marL="585788" lvl="1" indent="-128588">
              <a:lnSpc>
                <a:spcPct val="120000"/>
              </a:lnSpc>
              <a:spcAft>
                <a:spcPts val="900"/>
              </a:spcAft>
              <a:buFont typeface="Arial"/>
              <a:buChar char="•"/>
            </a:pPr>
            <a:r>
              <a:rPr lang="en-US" sz="1200" dirty="0">
                <a:latin typeface="Arial" charset="0"/>
                <a:cs typeface="Arial" charset="0"/>
              </a:rPr>
              <a:t>We are paid by a third party, USAID</a:t>
            </a:r>
          </a:p>
          <a:p>
            <a:pPr marL="585788" lvl="1" indent="-128588">
              <a:lnSpc>
                <a:spcPct val="120000"/>
              </a:lnSpc>
              <a:spcAft>
                <a:spcPts val="900"/>
              </a:spcAft>
              <a:buFont typeface="Arial"/>
              <a:buChar char="•"/>
            </a:pPr>
            <a:r>
              <a:rPr lang="en-US" sz="1200" dirty="0">
                <a:latin typeface="Arial" charset="0"/>
                <a:cs typeface="Arial" charset="0"/>
              </a:rPr>
              <a:t>We consider Value for Money (</a:t>
            </a:r>
            <a:r>
              <a:rPr lang="en-US" sz="1200" dirty="0" err="1">
                <a:latin typeface="Arial" charset="0"/>
                <a:cs typeface="Arial" charset="0"/>
              </a:rPr>
              <a:t>VfM</a:t>
            </a:r>
            <a:r>
              <a:rPr lang="en-US" sz="1200" dirty="0">
                <a:latin typeface="Arial" charset="0"/>
                <a:cs typeface="Arial" charset="0"/>
              </a:rPr>
              <a:t>) = effectiveness, efficiency, economy</a:t>
            </a:r>
          </a:p>
          <a:p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2880703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8511102-F115-415B-B8F3-6C00375BB7E2}"/>
              </a:ext>
            </a:extLst>
          </p:cNvPr>
          <p:cNvGrpSpPr/>
          <p:nvPr/>
        </p:nvGrpSpPr>
        <p:grpSpPr>
          <a:xfrm>
            <a:off x="-104239" y="6116068"/>
            <a:ext cx="8904526" cy="741932"/>
            <a:chOff x="-121813" y="5933152"/>
            <a:chExt cx="11872701" cy="98924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8CEB2BD-96FE-4EDD-8FD9-4B72DC09B1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1813" y="5933152"/>
              <a:ext cx="2543041" cy="989243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91CEADD-F1BA-40CF-9285-9F179E705A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2912" y="6447712"/>
              <a:ext cx="2927976" cy="242861"/>
            </a:xfrm>
            <a:prstGeom prst="rect">
              <a:avLst/>
            </a:prstGeom>
          </p:spPr>
        </p:pic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2A318E50-8B85-435F-851E-B649668255BA}"/>
              </a:ext>
            </a:extLst>
          </p:cNvPr>
          <p:cNvSpPr txBox="1">
            <a:spLocks/>
          </p:cNvSpPr>
          <p:nvPr/>
        </p:nvSpPr>
        <p:spPr bwMode="auto">
          <a:xfrm>
            <a:off x="632674" y="1209810"/>
            <a:ext cx="7481015" cy="851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3D5567"/>
                </a:solidFill>
                <a:latin typeface="Arial"/>
                <a:cs typeface="Arial"/>
              </a:rPr>
              <a:t>THINK LIKE A BUSINESS</a:t>
            </a:r>
            <a:endParaRPr lang="en-US" sz="2600" dirty="0">
              <a:solidFill>
                <a:srgbClr val="3D5567"/>
              </a:solidFill>
              <a:latin typeface="Arial"/>
              <a:cs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5A6076-3B6E-4506-9894-922772FC4491}"/>
              </a:ext>
            </a:extLst>
          </p:cNvPr>
          <p:cNvSpPr txBox="1"/>
          <p:nvPr/>
        </p:nvSpPr>
        <p:spPr>
          <a:xfrm>
            <a:off x="542278" y="2466792"/>
            <a:ext cx="3463051" cy="2297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endParaRPr lang="en-US" sz="2400" dirty="0">
              <a:latin typeface="Arial" charset="0"/>
              <a:cs typeface="Arial" charset="0"/>
            </a:endParaRPr>
          </a:p>
          <a:p>
            <a:pPr marL="128588" indent="-128588">
              <a:lnSpc>
                <a:spcPct val="120000"/>
              </a:lnSpc>
              <a:spcAft>
                <a:spcPts val="900"/>
              </a:spcAft>
              <a:buFont typeface="Arial"/>
              <a:buChar char="•"/>
            </a:pPr>
            <a:r>
              <a:rPr lang="en-US" sz="1200" dirty="0">
                <a:latin typeface="Arial" charset="0"/>
                <a:cs typeface="Arial" charset="0"/>
              </a:rPr>
              <a:t>We are a private sector organization, implementing a private sector development program</a:t>
            </a:r>
          </a:p>
          <a:p>
            <a:pPr marL="128588" indent="-128588">
              <a:lnSpc>
                <a:spcPct val="120000"/>
              </a:lnSpc>
              <a:spcAft>
                <a:spcPts val="900"/>
              </a:spcAft>
              <a:buFont typeface="Arial"/>
              <a:buChar char="•"/>
            </a:pPr>
            <a:r>
              <a:rPr lang="en-US" sz="1200" dirty="0">
                <a:latin typeface="Arial" charset="0"/>
                <a:cs typeface="Arial" charset="0"/>
              </a:rPr>
              <a:t>Like a business, quantitative targets define our success</a:t>
            </a:r>
          </a:p>
          <a:p>
            <a:pPr marL="128588" indent="-128588">
              <a:lnSpc>
                <a:spcPct val="120000"/>
              </a:lnSpc>
              <a:spcAft>
                <a:spcPts val="900"/>
              </a:spcAft>
              <a:buFont typeface="Arial"/>
              <a:buChar char="•"/>
            </a:pPr>
            <a:r>
              <a:rPr lang="en-US" sz="1200" dirty="0">
                <a:latin typeface="Arial" charset="0"/>
                <a:cs typeface="Arial" charset="0"/>
              </a:rPr>
              <a:t>We also have to spend our budget effectively (get value for money for our investors)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3242DA-0C04-46F4-95DF-BEAEDEDC3B26}"/>
              </a:ext>
            </a:extLst>
          </p:cNvPr>
          <p:cNvSpPr txBox="1"/>
          <p:nvPr/>
        </p:nvSpPr>
        <p:spPr>
          <a:xfrm>
            <a:off x="4649028" y="2471538"/>
            <a:ext cx="3245721" cy="2528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endParaRPr lang="en-US" sz="2400" dirty="0">
              <a:latin typeface="Arial" charset="0"/>
              <a:cs typeface="Arial" charset="0"/>
            </a:endParaRPr>
          </a:p>
          <a:p>
            <a:pPr marL="128588" indent="-128588">
              <a:lnSpc>
                <a:spcPct val="120000"/>
              </a:lnSpc>
              <a:spcAft>
                <a:spcPts val="900"/>
              </a:spcAft>
              <a:buFont typeface="Arial"/>
              <a:buChar char="•"/>
            </a:pPr>
            <a:r>
              <a:rPr lang="en-US" sz="1200" dirty="0">
                <a:latin typeface="Arial" charset="0"/>
                <a:cs typeface="Arial" charset="0"/>
              </a:rPr>
              <a:t>Some fundamental management principles:</a:t>
            </a:r>
          </a:p>
          <a:p>
            <a:pPr marL="585788" lvl="1" indent="-128588">
              <a:lnSpc>
                <a:spcPct val="120000"/>
              </a:lnSpc>
              <a:spcAft>
                <a:spcPts val="900"/>
              </a:spcAft>
              <a:buFont typeface="Arial"/>
              <a:buChar char="•"/>
            </a:pPr>
            <a:r>
              <a:rPr lang="en-US" sz="1200" dirty="0">
                <a:latin typeface="Arial" charset="0"/>
                <a:cs typeface="Arial" charset="0"/>
              </a:rPr>
              <a:t>Customer focus</a:t>
            </a:r>
          </a:p>
          <a:p>
            <a:pPr marL="585788" lvl="1" indent="-128588">
              <a:lnSpc>
                <a:spcPct val="120000"/>
              </a:lnSpc>
              <a:spcAft>
                <a:spcPts val="900"/>
              </a:spcAft>
              <a:buFont typeface="Arial"/>
              <a:buChar char="•"/>
            </a:pPr>
            <a:r>
              <a:rPr lang="en-US" sz="1200" dirty="0">
                <a:latin typeface="Arial" charset="0"/>
                <a:cs typeface="Arial" charset="0"/>
              </a:rPr>
              <a:t>Process approach</a:t>
            </a:r>
          </a:p>
          <a:p>
            <a:pPr marL="585788" lvl="1" indent="-128588">
              <a:lnSpc>
                <a:spcPct val="120000"/>
              </a:lnSpc>
              <a:spcAft>
                <a:spcPts val="900"/>
              </a:spcAft>
              <a:buFont typeface="Arial"/>
              <a:buChar char="•"/>
            </a:pPr>
            <a:r>
              <a:rPr lang="en-US" sz="1200" dirty="0">
                <a:latin typeface="Arial" charset="0"/>
                <a:cs typeface="Arial" charset="0"/>
              </a:rPr>
              <a:t>Continuous improvement (USAID says “CLA” = collaborating, learning, adapting, part of our contract)</a:t>
            </a:r>
          </a:p>
          <a:p>
            <a:pPr marL="585788" lvl="1" indent="-128588">
              <a:lnSpc>
                <a:spcPct val="120000"/>
              </a:lnSpc>
              <a:spcAft>
                <a:spcPts val="900"/>
              </a:spcAft>
              <a:buFont typeface="Arial"/>
              <a:buChar char="•"/>
            </a:pPr>
            <a:r>
              <a:rPr lang="en-US" sz="1200" dirty="0">
                <a:latin typeface="Arial" charset="0"/>
                <a:cs typeface="Arial" charset="0"/>
              </a:rPr>
              <a:t>Understand private sector incentives</a:t>
            </a:r>
          </a:p>
        </p:txBody>
      </p:sp>
    </p:spTree>
    <p:extLst>
      <p:ext uri="{BB962C8B-B14F-4D97-AF65-F5344CB8AC3E}">
        <p14:creationId xmlns:p14="http://schemas.microsoft.com/office/powerpoint/2010/main" val="1404876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8511102-F115-415B-B8F3-6C00375BB7E2}"/>
              </a:ext>
            </a:extLst>
          </p:cNvPr>
          <p:cNvGrpSpPr/>
          <p:nvPr/>
        </p:nvGrpSpPr>
        <p:grpSpPr>
          <a:xfrm>
            <a:off x="-104239" y="6116068"/>
            <a:ext cx="8904526" cy="741932"/>
            <a:chOff x="-121813" y="5933152"/>
            <a:chExt cx="11872701" cy="98924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8CEB2BD-96FE-4EDD-8FD9-4B72DC09B1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1813" y="5933152"/>
              <a:ext cx="2543041" cy="989243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91CEADD-F1BA-40CF-9285-9F179E705A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2912" y="6447712"/>
              <a:ext cx="2927976" cy="242861"/>
            </a:xfrm>
            <a:prstGeom prst="rect">
              <a:avLst/>
            </a:prstGeom>
          </p:spPr>
        </p:pic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2A318E50-8B85-435F-851E-B649668255BA}"/>
              </a:ext>
            </a:extLst>
          </p:cNvPr>
          <p:cNvSpPr txBox="1">
            <a:spLocks/>
          </p:cNvSpPr>
          <p:nvPr/>
        </p:nvSpPr>
        <p:spPr bwMode="auto">
          <a:xfrm>
            <a:off x="632674" y="1209810"/>
            <a:ext cx="7481015" cy="851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3D5567"/>
                </a:solidFill>
                <a:latin typeface="Arial"/>
                <a:cs typeface="Arial"/>
              </a:rPr>
              <a:t>THEORY OF CHANGE</a:t>
            </a:r>
          </a:p>
          <a:p>
            <a:pPr algn="l"/>
            <a:r>
              <a:rPr lang="en-US" sz="3200" b="1" dirty="0">
                <a:solidFill>
                  <a:srgbClr val="3D5567"/>
                </a:solidFill>
                <a:latin typeface="Arial"/>
                <a:cs typeface="Arial"/>
              </a:rPr>
              <a:t>aka INTERVENTION LOGIC</a:t>
            </a:r>
            <a:endParaRPr lang="en-US" sz="2600" dirty="0">
              <a:solidFill>
                <a:srgbClr val="3D5567"/>
              </a:solidFill>
              <a:latin typeface="Arial"/>
              <a:cs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5A6076-3B6E-4506-9894-922772FC4491}"/>
              </a:ext>
            </a:extLst>
          </p:cNvPr>
          <p:cNvSpPr txBox="1"/>
          <p:nvPr/>
        </p:nvSpPr>
        <p:spPr>
          <a:xfrm>
            <a:off x="542278" y="2466792"/>
            <a:ext cx="3463051" cy="442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solidFill>
                  <a:srgbClr val="3D5567"/>
                </a:solidFill>
                <a:latin typeface="Arial"/>
                <a:cs typeface="Arial"/>
              </a:rPr>
              <a:t>Definitions</a:t>
            </a:r>
            <a:endParaRPr lang="en-US" sz="2400" dirty="0">
              <a:solidFill>
                <a:srgbClr val="3D5567"/>
              </a:solidFill>
              <a:latin typeface="Arial" charset="0"/>
              <a:cs typeface="Arial" charset="0"/>
            </a:endParaRPr>
          </a:p>
          <a:p>
            <a:pPr marL="128588" indent="-128588">
              <a:lnSpc>
                <a:spcPct val="120000"/>
              </a:lnSpc>
              <a:spcAft>
                <a:spcPts val="900"/>
              </a:spcAft>
              <a:buFont typeface="Arial"/>
              <a:buChar char="•"/>
            </a:pPr>
            <a:r>
              <a:rPr lang="en-US" sz="1200" dirty="0">
                <a:latin typeface="Arial" charset="0"/>
                <a:cs typeface="Arial" charset="0"/>
              </a:rPr>
              <a:t>The terms ‘Theory of Change’, ‘Intervention Logic’, and ‘Development Hypothesis’ are interchangeable (my preference: ‘Intervention Logic’)</a:t>
            </a:r>
          </a:p>
          <a:p>
            <a:pPr marL="128588" indent="-128588">
              <a:lnSpc>
                <a:spcPct val="120000"/>
              </a:lnSpc>
              <a:spcAft>
                <a:spcPts val="900"/>
              </a:spcAft>
              <a:buFont typeface="Arial"/>
              <a:buChar char="•"/>
            </a:pPr>
            <a:r>
              <a:rPr lang="en-US" sz="1200" dirty="0">
                <a:latin typeface="Arial" charset="0"/>
                <a:cs typeface="Arial" charset="0"/>
              </a:rPr>
              <a:t>Should be clear, simple and understandable to all stakeholders, not just the M&amp;E specialists</a:t>
            </a:r>
          </a:p>
          <a:p>
            <a:pPr marL="128588" indent="-128588">
              <a:lnSpc>
                <a:spcPct val="120000"/>
              </a:lnSpc>
              <a:spcAft>
                <a:spcPts val="900"/>
              </a:spcAft>
              <a:buFont typeface="Arial"/>
              <a:buChar char="•"/>
            </a:pPr>
            <a:r>
              <a:rPr lang="en-US" sz="1200" dirty="0">
                <a:latin typeface="Arial" charset="0"/>
                <a:cs typeface="Arial" charset="0"/>
              </a:rPr>
              <a:t>Should explain WHY we are doing program activities, and link activities to ultimate economic impact</a:t>
            </a:r>
          </a:p>
          <a:p>
            <a:pPr marL="128588" indent="-128588">
              <a:lnSpc>
                <a:spcPct val="120000"/>
              </a:lnSpc>
              <a:spcAft>
                <a:spcPts val="900"/>
              </a:spcAft>
              <a:buFont typeface="Arial"/>
              <a:buChar char="•"/>
            </a:pPr>
            <a:r>
              <a:rPr lang="en-US" sz="1200" dirty="0">
                <a:latin typeface="Arial" charset="0"/>
                <a:cs typeface="Arial" charset="0"/>
              </a:rPr>
              <a:t>There must be a strong causal relationship between our activities (inputs) and the intended purpose (impact) of the project, which is to create more and better linkages</a:t>
            </a:r>
          </a:p>
          <a:p>
            <a:pPr marL="128588" indent="-128588">
              <a:lnSpc>
                <a:spcPct val="120000"/>
              </a:lnSpc>
              <a:spcAft>
                <a:spcPts val="900"/>
              </a:spcAft>
              <a:buFont typeface="Arial"/>
              <a:buChar char="•"/>
            </a:pPr>
            <a:endParaRPr lang="en-US" sz="1200" dirty="0">
              <a:latin typeface="Arial" charset="0"/>
              <a:cs typeface="Arial" charset="0"/>
            </a:endParaRPr>
          </a:p>
          <a:p>
            <a:endParaRPr lang="en-US" sz="135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3242DA-0C04-46F4-95DF-BEAEDEDC3B26}"/>
              </a:ext>
            </a:extLst>
          </p:cNvPr>
          <p:cNvSpPr txBox="1"/>
          <p:nvPr/>
        </p:nvSpPr>
        <p:spPr>
          <a:xfrm>
            <a:off x="4649028" y="2471538"/>
            <a:ext cx="3245721" cy="3751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solidFill>
                  <a:srgbClr val="3D5567"/>
                </a:solidFill>
                <a:latin typeface="Arial"/>
                <a:cs typeface="Arial"/>
              </a:rPr>
              <a:t>Implications</a:t>
            </a:r>
          </a:p>
          <a:p>
            <a:pPr marL="128588" indent="-128588">
              <a:lnSpc>
                <a:spcPct val="120000"/>
              </a:lnSpc>
              <a:spcAft>
                <a:spcPts val="900"/>
              </a:spcAft>
              <a:buFont typeface="Arial"/>
              <a:buChar char="•"/>
            </a:pPr>
            <a:r>
              <a:rPr lang="en-US" sz="1200" dirty="0">
                <a:latin typeface="Arial" charset="0"/>
                <a:cs typeface="Arial" charset="0"/>
              </a:rPr>
              <a:t>All of our activities (e.g. events, partnerships, consulting, training) should lead to more SME-Foreign Firm linkages</a:t>
            </a:r>
          </a:p>
          <a:p>
            <a:pPr marL="585788" lvl="1" indent="-128588">
              <a:lnSpc>
                <a:spcPct val="120000"/>
              </a:lnSpc>
              <a:spcAft>
                <a:spcPts val="900"/>
              </a:spcAft>
              <a:buFont typeface="Arial"/>
              <a:buChar char="•"/>
            </a:pPr>
            <a:r>
              <a:rPr lang="en-US" sz="1200" b="1" dirty="0">
                <a:latin typeface="Arial" charset="0"/>
                <a:cs typeface="Arial" charset="0"/>
              </a:rPr>
              <a:t>If they don’t – don’t do them</a:t>
            </a:r>
          </a:p>
          <a:p>
            <a:pPr marL="128588" indent="-128588">
              <a:lnSpc>
                <a:spcPct val="120000"/>
              </a:lnSpc>
              <a:spcAft>
                <a:spcPts val="900"/>
              </a:spcAft>
              <a:buFont typeface="Arial"/>
              <a:buChar char="•"/>
            </a:pPr>
            <a:r>
              <a:rPr lang="en-US" sz="1200" dirty="0">
                <a:latin typeface="Arial" charset="0"/>
                <a:cs typeface="Arial" charset="0"/>
              </a:rPr>
              <a:t>The logic behind this can be mapped with a ‘results chain’</a:t>
            </a:r>
          </a:p>
          <a:p>
            <a:pPr marL="128588" indent="-128588">
              <a:lnSpc>
                <a:spcPct val="120000"/>
              </a:lnSpc>
              <a:spcAft>
                <a:spcPts val="900"/>
              </a:spcAft>
              <a:buFont typeface="Arial"/>
              <a:buChar char="•"/>
            </a:pPr>
            <a:r>
              <a:rPr lang="en-US" sz="1200" dirty="0">
                <a:latin typeface="Arial" charset="0"/>
                <a:cs typeface="Arial" charset="0"/>
              </a:rPr>
              <a:t>The results chain then generates a measurement plan by which we gather evidence</a:t>
            </a:r>
          </a:p>
          <a:p>
            <a:pPr marL="128588" indent="-128588">
              <a:lnSpc>
                <a:spcPct val="120000"/>
              </a:lnSpc>
              <a:spcAft>
                <a:spcPts val="900"/>
              </a:spcAft>
              <a:buFont typeface="Arial"/>
              <a:buChar char="•"/>
            </a:pPr>
            <a:r>
              <a:rPr lang="en-US" sz="1200" dirty="0">
                <a:latin typeface="Arial" charset="0"/>
                <a:cs typeface="Arial" charset="0"/>
              </a:rPr>
              <a:t>Evidence serves both to measure success and to inform adaptations in approach so we can be more effective (CLA)</a:t>
            </a:r>
          </a:p>
        </p:txBody>
      </p:sp>
    </p:spTree>
    <p:extLst>
      <p:ext uri="{BB962C8B-B14F-4D97-AF65-F5344CB8AC3E}">
        <p14:creationId xmlns:p14="http://schemas.microsoft.com/office/powerpoint/2010/main" val="4186343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83" y="137160"/>
            <a:ext cx="8871774" cy="6592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844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1212</TotalTime>
  <Words>2063</Words>
  <Application>Microsoft Office PowerPoint</Application>
  <PresentationFormat>On-screen Show (4:3)</PresentationFormat>
  <Paragraphs>304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6" baseType="lpstr">
      <vt:lpstr>ＭＳ Ｐゴシック</vt:lpstr>
      <vt:lpstr>Arial</vt:lpstr>
      <vt:lpstr>Cabin</vt:lpstr>
      <vt:lpstr>Calibri</vt:lpstr>
      <vt:lpstr>Calibri Light</vt:lpstr>
      <vt:lpstr>Franklin Gothic Book</vt:lpstr>
      <vt:lpstr>Geneva</vt:lpstr>
      <vt:lpstr>Gill Sans</vt:lpstr>
      <vt:lpstr>Gill Sans MT</vt:lpstr>
      <vt:lpstr>Lucida Grande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 HAVE ALL SEEN THIS BEFORE</vt:lpstr>
      <vt:lpstr>INTERVENTION LOGIC TAKES FOUR BASIC STEPS</vt:lpstr>
      <vt:lpstr>PowerPoint Presentation</vt:lpstr>
      <vt:lpstr>PowerPoint Presentation</vt:lpstr>
      <vt:lpstr>THE RESULTS CHAIN “CHEAT SHEET”</vt:lpstr>
      <vt:lpstr>THE RESULTS CHAIN “CHEAT SHEET” EXAMPLE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Shira Babow</dc:creator>
  <cp:lastModifiedBy>Ron Ashkin</cp:lastModifiedBy>
  <cp:revision>47</cp:revision>
  <dcterms:created xsi:type="dcterms:W3CDTF">2019-03-21T20:15:46Z</dcterms:created>
  <dcterms:modified xsi:type="dcterms:W3CDTF">2019-06-07T04:25:06Z</dcterms:modified>
</cp:coreProperties>
</file>